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p:regular r:id="rId27"/>
      <p:bold r:id="rId28"/>
      <p:italic r:id="rId29"/>
      <p:boldItalic r:id="rId30"/>
    </p:embeddedFont>
    <p:embeddedFont>
      <p:font typeface="Averag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verage-regular.fntdata"/><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40436f9d3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240436f9d3_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c1f763de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0c1f763de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&gt;&gt;This is the final product. This is a screenshot of the centerline miles google data studio dashboard. The users may use the ‘Group by’ dropdown to choose the dimension displayed.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&gt;&gt;The Lane Miles dashboard follows the same graphic themes, but displays lane miles by Mainline, Frontage, Ramp, Shoulder, </a:t>
            </a:r>
            <a:r>
              <a:rPr lang="en"/>
              <a:t>Auxiliary</a:t>
            </a:r>
            <a:r>
              <a:rPr lang="en"/>
              <a:t>, and </a:t>
            </a:r>
            <a:r>
              <a:rPr lang="en"/>
              <a:t>maintenance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&gt;&gt;And this is what the SSRS report looks like on the server.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0c1f763de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0c1f763de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I’d like to talk to you about the detail log process. This process is much more complex in every regard. It reads 25 data sources. 23 of those are shapefiles or feature classes and 2 of them are flat lookup tables. It uses </a:t>
            </a:r>
            <a:r>
              <a:rPr lang="en"/>
              <a:t>over</a:t>
            </a:r>
            <a:r>
              <a:rPr lang="en"/>
              <a:t> 300 transformers to generate about 40,000 records that are written both to ArcGIS Online and a SQL table. The output is then consumed by SSRS and displayed in an Esri dashboard, which is nested inside an Experience Builder.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flowchart illustrates the process flow. First, we do an overlay of all linear full coverage events with ADOT-owned routes to define the scope of the process. Then we convert the linear events that are not full coverage and polygonal boundaries </a:t>
            </a:r>
            <a:r>
              <a:rPr b="1" lang="en"/>
              <a:t>to points</a:t>
            </a:r>
            <a:r>
              <a:rPr lang="en"/>
              <a:t> with length attributes, mix those in with the point feature classes, and do an event point on line overlay with the output of the previous overlay process. Then we tidy that output and write to the AZGEO ArcGIS Online feature </a:t>
            </a:r>
            <a:r>
              <a:rPr lang="en"/>
              <a:t>service</a:t>
            </a:r>
            <a:r>
              <a:rPr lang="en"/>
              <a:t> and our SQL database.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c1f763de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0c1f763de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As illustrated in the </a:t>
            </a:r>
            <a:r>
              <a:rPr lang="en">
                <a:solidFill>
                  <a:schemeClr val="dk1"/>
                </a:solidFill>
              </a:rPr>
              <a:t>flow chart on the previous slide, the data read into this process falls into 6 categories: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Linear, full-coverage feature classes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Linear, not-full-coverage feature classes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Point layers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Route network, including Carriageway descriptors and ownership</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Boundaries, including polygonal and event layers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Lookup tables to enhance domains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For each input group, the data is read and the columns are standardized in preparation for the next processing steps.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0c1f763de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0c1f763de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ADOT’s carriageway feature class includes important information </a:t>
            </a:r>
            <a:r>
              <a:rPr lang="en">
                <a:solidFill>
                  <a:schemeClr val="dk1"/>
                </a:solidFill>
              </a:rPr>
              <a:t>including</a:t>
            </a:r>
            <a:r>
              <a:rPr lang="en">
                <a:solidFill>
                  <a:schemeClr val="dk1"/>
                </a:solidFill>
              </a:rPr>
              <a:t> cardinality, route type, such as mainline, ramp, or frontage, as well as shortened route names that are much easier to digest than their standard 32-character routeid. However, this feature class covers highways and local routes, regardless of route ownership. To find ADOT-</a:t>
            </a:r>
            <a:r>
              <a:rPr lang="en">
                <a:solidFill>
                  <a:schemeClr val="dk1"/>
                </a:solidFill>
              </a:rPr>
              <a:t>owned</a:t>
            </a:r>
            <a:r>
              <a:rPr lang="en">
                <a:solidFill>
                  <a:schemeClr val="dk1"/>
                </a:solidFill>
              </a:rPr>
              <a:t> carriageways, we do an event overlay with ADOT-owned routes from the ownership layer. All data in the detail log is overlaid with these ADOT-owned routes, to limit the output to the scope of the detail log.</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0c1f763de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0c1f763de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If a feature class has full coverage, meaning it covers the entire route network, we combine all records into one stream. First, we standardize the columns in the data </a:t>
            </a:r>
            <a:r>
              <a:rPr lang="en">
                <a:solidFill>
                  <a:schemeClr val="dk1"/>
                </a:solidFill>
              </a:rPr>
              <a:t>stream</a:t>
            </a:r>
            <a:r>
              <a:rPr lang="en">
                <a:solidFill>
                  <a:schemeClr val="dk1"/>
                </a:solidFill>
              </a:rPr>
              <a:t> then send the entire stream to an overlay process where the stream overlays with itself. We call this a ‘single stream overlay’.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&gt;&gt;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&gt;&gt;The resultant output is a series of events, where each event describes the shoulder surface, pavement type, number of through lanes, shoulder width, surface width, and the length of that event.  This screen shot is only a tiny sampling of the output of this massive overlay of  6 feature classes.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0c1f763de0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0c1f763de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 mentioned this on a previous slide - w</a:t>
            </a:r>
            <a:r>
              <a:rPr lang="en">
                <a:solidFill>
                  <a:schemeClr val="dk1"/>
                </a:solidFill>
              </a:rPr>
              <a:t>e pull a bit of an interesting manipulation in this process. Every data source that is not a full coverage event feature class is treated as a point. We convert lines and polygons to points, and throw them into the event point on line overlay process with the true point feature classes. This works because we capture the length of each event, so when it is displayed in the output the linear or polygonal point has a measure  and a length.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This table illustrates what the linear, non-full coverage events look like after being converted to points. The Symbol column is populated with a lookup table that gives an abbreviation for every source feature class name. Here we have slow vehicle pullout, left turn lane, right turn lane, left turn lane, etc. The data column describes the event with more textual information.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0c1f763de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0c1f763de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There are 6 feature classes with actual point geometry used in this process, 3 of which require some more involved processing. The most difficult of which is identifying where a road crosses both the cardinal and noncardinal sides of the mainline. ADOT calls these ambicardinal intersections.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carriageway feature class tells us which routes are ambicardinal to the SHS routes that are displayed in the detail log. The problem is that the measures that identify these crossings are on the ambicardinal routes. But we need the  measure on the mainline where the amicardinal route crosses! Well, the junction table contains the measures on both routes at these intersections.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&gt;&gt; So we swap the crossed measure and carried measure using the junction table, then we overlay that output with ADOT-owned ambicardinal routes. This output goes into the event point on line overlay.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remaining point pre-processing steps are much more straightforward, so I won’t bore you with them.</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0c1f763de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0c1f763de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Finally, all point streams are combined and the point stream goes into an Event Point on Line overlayer, where the point stream  is overlaid with the linear full coverage event output of the single stream overlay process.  The output of this part of process is event point format, with a measure and length value. We use a quick SQL script to obtain milepost and offset attribution and a bit of attribute cleanup such as deleting </a:t>
            </a:r>
            <a:r>
              <a:rPr lang="en">
                <a:solidFill>
                  <a:schemeClr val="dk1"/>
                </a:solidFill>
              </a:rPr>
              <a:t>duplicate</a:t>
            </a:r>
            <a:r>
              <a:rPr lang="en">
                <a:solidFill>
                  <a:schemeClr val="dk1"/>
                </a:solidFill>
              </a:rPr>
              <a:t> spaces caused by field concatenation. Now we have a detail log where every important asset on ADOT routes is marked with a point!</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0ef0d868d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0ef0d868d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screenshot illustrates the final attribute schema.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&gt;&gt;</a:t>
            </a:r>
            <a:r>
              <a:rPr lang="en">
                <a:solidFill>
                  <a:schemeClr val="dk1"/>
                </a:solidFill>
              </a:rPr>
              <a:t>The various points, not-full coverage feature classes, and polygons are captured with the Symbol and Data columns.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&gt;&gt; </a:t>
            </a:r>
            <a:r>
              <a:rPr lang="en">
                <a:solidFill>
                  <a:schemeClr val="dk1"/>
                </a:solidFill>
              </a:rPr>
              <a:t>Every segment of roadway contains </a:t>
            </a:r>
            <a:r>
              <a:rPr lang="en">
                <a:solidFill>
                  <a:schemeClr val="dk1"/>
                </a:solidFill>
              </a:rPr>
              <a:t>these attributes that were derived from the full coverage feature classes.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&gt;&gt;The features that have null length values were derived from feature classes that have true point geometry.</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0c1f763de0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0c1f763de0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At this stage of the process, the data is ready to write to the nonspatial SQL table.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However, our event points are nonspatial, so we geocode to obtain point event geometry, and we do a bit of tidying and standardizing before writing to the ArcGIS Online Feature Class.</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240436f9d3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240436f9d3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Highway log produced annual until 2014. The State highway lof details the mileage by route and total, pavement surface type, shoulder lanes, number of lanes miles. The summary details mileage by CL, LM and MTLM as well as districts and counties. The details log includes the asset inventory like pavement surface type.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1b1d1df5f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1b1d1df5f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b210c7b1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1b210c7b1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b0fed01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b0fed01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sage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b210c7b1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b210c7b1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sz="1000">
              <a:solidFill>
                <a:schemeClr val="dk1"/>
              </a:solidFill>
              <a:latin typeface="Roboto"/>
              <a:ea typeface="Roboto"/>
              <a:cs typeface="Roboto"/>
              <a:sym typeface="Roboto"/>
            </a:endParaRPr>
          </a:p>
          <a:p>
            <a:pPr indent="0" lvl="0" marL="0" rtl="0" algn="l">
              <a:spcBef>
                <a:spcPts val="0"/>
              </a:spcBef>
              <a:spcAft>
                <a:spcPts val="0"/>
              </a:spcAft>
              <a:buNone/>
            </a:pPr>
            <a:r>
              <a:t/>
            </a:r>
            <a:endParaRPr sz="1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b0fed00fd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b0fed00f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sage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210c7b1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210c7b1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Route Dom: Multiple route names on locally owned roads on the same geometry</a:t>
            </a:r>
            <a:endParaRPr/>
          </a:p>
          <a:p>
            <a:pPr indent="-298450" lvl="0" marL="457200" rtl="0" algn="l">
              <a:spcBef>
                <a:spcPts val="0"/>
              </a:spcBef>
              <a:spcAft>
                <a:spcPts val="0"/>
              </a:spcAft>
              <a:buSzPts val="1100"/>
              <a:buChar char="●"/>
            </a:pPr>
            <a:r>
              <a:rPr lang="en"/>
              <a:t>Aux Lane: portion of the roadway adjoining the traveled way for speed change, turning, weaving, truck climbing, maneuvering of entering and leaving traffic</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b0fed00f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1b0fed00f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age</a:t>
            </a:r>
            <a:endParaRPr sz="1000">
              <a:solidFill>
                <a:schemeClr val="dk1"/>
              </a:solidFill>
              <a:latin typeface="Roboto"/>
              <a:ea typeface="Roboto"/>
              <a:cs typeface="Roboto"/>
              <a:sym typeface="Roboto"/>
            </a:endParaRPr>
          </a:p>
          <a:p>
            <a:pPr indent="-292100" lvl="0" marL="457200" rtl="0" algn="l">
              <a:spcBef>
                <a:spcPts val="1000"/>
              </a:spcBef>
              <a:spcAft>
                <a:spcPts val="0"/>
              </a:spcAft>
              <a:buClr>
                <a:schemeClr val="dk1"/>
              </a:buClr>
              <a:buSzPts val="1000"/>
              <a:buFont typeface="Roboto"/>
              <a:buChar char="●"/>
            </a:pPr>
            <a:r>
              <a:rPr lang="en" sz="1000">
                <a:solidFill>
                  <a:schemeClr val="dk1"/>
                </a:solidFill>
                <a:latin typeface="Roboto"/>
                <a:ea typeface="Roboto"/>
                <a:cs typeface="Roboto"/>
                <a:sym typeface="Roboto"/>
              </a:rPr>
              <a:t>Share summary and detail and then move into how its made</a:t>
            </a:r>
            <a:endParaRPr sz="1000">
              <a:solidFill>
                <a:schemeClr val="dk1"/>
              </a:solidFill>
              <a:latin typeface="Roboto"/>
              <a:ea typeface="Roboto"/>
              <a:cs typeface="Roboto"/>
              <a:sym typeface="Roboto"/>
            </a:endParaRPr>
          </a:p>
          <a:p>
            <a:pPr indent="-292100" lvl="0" marL="457200" rtl="0" algn="l">
              <a:spcBef>
                <a:spcPts val="1000"/>
              </a:spcBef>
              <a:spcAft>
                <a:spcPts val="0"/>
              </a:spcAft>
              <a:buClr>
                <a:schemeClr val="dk1"/>
              </a:buClr>
              <a:buSzPts val="1000"/>
              <a:buFont typeface="Roboto"/>
              <a:buChar char="●"/>
            </a:pPr>
            <a:r>
              <a:rPr lang="en" sz="1000">
                <a:solidFill>
                  <a:schemeClr val="dk1"/>
                </a:solidFill>
                <a:latin typeface="Roboto"/>
                <a:ea typeface="Roboto"/>
                <a:cs typeface="Roboto"/>
                <a:sym typeface="Roboto"/>
              </a:rPr>
              <a:t>Dashboard</a:t>
            </a:r>
            <a:endParaRPr sz="1000">
              <a:solidFill>
                <a:schemeClr val="dk1"/>
              </a:solidFill>
              <a:latin typeface="Roboto"/>
              <a:ea typeface="Roboto"/>
              <a:cs typeface="Roboto"/>
              <a:sym typeface="Roboto"/>
            </a:endParaRPr>
          </a:p>
          <a:p>
            <a:pPr indent="0" lvl="0" marL="0" rtl="0" algn="l">
              <a:spcBef>
                <a:spcPts val="0"/>
              </a:spcBef>
              <a:spcAft>
                <a:spcPts val="0"/>
              </a:spcAft>
              <a:buNone/>
            </a:pPr>
            <a:r>
              <a:t/>
            </a:r>
            <a:endParaRPr sz="1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b0fed01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1b0fed01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Compared to the detail log, t</a:t>
            </a:r>
            <a:r>
              <a:rPr lang="en"/>
              <a:t>he summary log process is pretty straightforward. It performs a series of overlays on 17 feature classes, the output of which allows us to calculate the sum of centerlane miles, lane miles, auxiliary lane miles (including shoulders and bike lanes), and maintenance lane miles aggregated by route, engineering district, county boundary, and federal land ownership. This process spits out 480 nonspatial records into a SQL table. This SQL table is then used to populate a SQL Server report within Microsoft Report Builder and a Google Sheet </a:t>
            </a:r>
            <a:r>
              <a:rPr lang="en">
                <a:solidFill>
                  <a:schemeClr val="dk1"/>
                </a:solidFill>
              </a:rPr>
              <a:t>for use in a Data Studio dashboard product shared internally at ADOT</a:t>
            </a:r>
            <a:r>
              <a:rPr lang="en"/>
              <a:t>. Both offer a self-serve platform for users, who may dial in to the dimensions they need information about. The SSRS platform also allows for the generation of PDF reports, for people who want a paper version.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b1d1df5f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b1d1df5f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Roads and Highways -&gt; extract event layers -&gt; Translate with FME using lookup tables and external data sources -&gt; Google Sheet -&gt; Google Data Studio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 name="Google Shape;13;p2"/>
          <p:cNvSpPr txBox="1"/>
          <p:nvPr>
            <p:ph type="title"/>
          </p:nvPr>
        </p:nvSpPr>
        <p:spPr>
          <a:xfrm>
            <a:off x="722313" y="2096691"/>
            <a:ext cx="7772400" cy="10215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 name="Google Shape;14;p2"/>
          <p:cNvSpPr txBox="1"/>
          <p:nvPr>
            <p:ph idx="1" type="body"/>
          </p:nvPr>
        </p:nvSpPr>
        <p:spPr>
          <a:xfrm>
            <a:off x="722313" y="971550"/>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5" name="Shape 65"/>
        <p:cNvGrpSpPr/>
        <p:nvPr/>
      </p:nvGrpSpPr>
      <p:grpSpPr>
        <a:xfrm>
          <a:off x="0" y="0"/>
          <a:ext cx="0" cy="0"/>
          <a:chOff x="0" y="0"/>
          <a:chExt cx="0" cy="0"/>
        </a:xfrm>
      </p:grpSpPr>
      <p:sp>
        <p:nvSpPr>
          <p:cNvPr id="66" name="Google Shape;66;p11"/>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 name="Google Shape;67;p11"/>
          <p:cNvSpPr txBox="1"/>
          <p:nvPr>
            <p:ph idx="1" type="body"/>
          </p:nvPr>
        </p:nvSpPr>
        <p:spPr>
          <a:xfrm rot="5400000">
            <a:off x="2874750" y="-1217399"/>
            <a:ext cx="33945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8" name="Google Shape;68;p1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1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1" name="Shape 71"/>
        <p:cNvGrpSpPr/>
        <p:nvPr/>
      </p:nvGrpSpPr>
      <p:grpSpPr>
        <a:xfrm>
          <a:off x="0" y="0"/>
          <a:ext cx="0" cy="0"/>
          <a:chOff x="0" y="0"/>
          <a:chExt cx="0" cy="0"/>
        </a:xfrm>
      </p:grpSpPr>
      <p:sp>
        <p:nvSpPr>
          <p:cNvPr id="72" name="Google Shape;72;p12"/>
          <p:cNvSpPr txBox="1"/>
          <p:nvPr>
            <p:ph type="title"/>
          </p:nvPr>
        </p:nvSpPr>
        <p:spPr>
          <a:xfrm rot="5400000">
            <a:off x="6012750" y="771431"/>
            <a:ext cx="32907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 name="Google Shape;73;p12"/>
          <p:cNvSpPr txBox="1"/>
          <p:nvPr>
            <p:ph idx="1" type="body"/>
          </p:nvPr>
        </p:nvSpPr>
        <p:spPr>
          <a:xfrm rot="5400000">
            <a:off x="1821750" y="-1209769"/>
            <a:ext cx="32907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4" name="Google Shape;74;p1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 name="Google Shape;75;p1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7" name="Shape 77"/>
        <p:cNvGrpSpPr/>
        <p:nvPr/>
      </p:nvGrpSpPr>
      <p:grpSpPr>
        <a:xfrm>
          <a:off x="0" y="0"/>
          <a:ext cx="0" cy="0"/>
          <a:chOff x="0" y="0"/>
          <a:chExt cx="0" cy="0"/>
        </a:xfrm>
      </p:grpSpPr>
      <p:sp>
        <p:nvSpPr>
          <p:cNvPr id="78" name="Google Shape;78;p13"/>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9" name="Google Shape;79;p13"/>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lvl1pPr indent="-431800" lvl="0" marL="457200" rtl="0">
              <a:spcBef>
                <a:spcPts val="640"/>
              </a:spcBef>
              <a:spcAft>
                <a:spcPts val="0"/>
              </a:spcAft>
              <a:buSzPts val="3200"/>
              <a:buChar char="•"/>
              <a:defRPr/>
            </a:lvl1pPr>
            <a:lvl2pPr indent="-406400" lvl="1" marL="914400" rtl="0">
              <a:spcBef>
                <a:spcPts val="560"/>
              </a:spcBef>
              <a:spcAft>
                <a:spcPts val="0"/>
              </a:spcAft>
              <a:buSzPts val="2800"/>
              <a:buChar char="–"/>
              <a:defRPr/>
            </a:lvl2pPr>
            <a:lvl3pPr indent="-381000" lvl="2" marL="1371600" rtl="0">
              <a:spcBef>
                <a:spcPts val="480"/>
              </a:spcBef>
              <a:spcAft>
                <a:spcPts val="0"/>
              </a:spcAft>
              <a:buSzPts val="24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80" name="Google Shape;80;p13"/>
          <p:cNvSpPr txBox="1"/>
          <p:nvPr>
            <p:ph idx="12" type="sldNum"/>
          </p:nvPr>
        </p:nvSpPr>
        <p:spPr>
          <a:xfrm>
            <a:off x="8490250" y="4681009"/>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1_Title Slide">
    <p:spTree>
      <p:nvGrpSpPr>
        <p:cNvPr id="81" name="Shape 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7" name="Google Shape;17;p3"/>
          <p:cNvSpPr txBox="1"/>
          <p:nvPr>
            <p:ph type="title"/>
          </p:nvPr>
        </p:nvSpPr>
        <p:spPr>
          <a:xfrm>
            <a:off x="457200" y="1002507"/>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 name="Google Shape;18;p3"/>
          <p:cNvSpPr txBox="1"/>
          <p:nvPr>
            <p:ph idx="1" type="body"/>
          </p:nvPr>
        </p:nvSpPr>
        <p:spPr>
          <a:xfrm>
            <a:off x="457200" y="1996678"/>
            <a:ext cx="8229600" cy="25563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 name="Google Shape;19;p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 name="Google Shape;20;p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 name="Google Shape;21;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4" name="Google Shape;24;p4"/>
          <p:cNvSpPr txBox="1"/>
          <p:nvPr>
            <p:ph type="ctrTitle"/>
          </p:nvPr>
        </p:nvSpPr>
        <p:spPr>
          <a:xfrm>
            <a:off x="1447800" y="1597819"/>
            <a:ext cx="7010400" cy="1102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 name="Google Shape;25;p4"/>
          <p:cNvSpPr txBox="1"/>
          <p:nvPr>
            <p:ph idx="1" type="subTitle"/>
          </p:nvPr>
        </p:nvSpPr>
        <p:spPr>
          <a:xfrm>
            <a:off x="1447800" y="2914650"/>
            <a:ext cx="6324600" cy="1314600"/>
          </a:xfrm>
          <a:prstGeom prst="rect">
            <a:avLst/>
          </a:prstGeom>
          <a:noFill/>
          <a:ln>
            <a:noFill/>
          </a:ln>
        </p:spPr>
        <p:txBody>
          <a:bodyPr anchorCtr="0" anchor="t" bIns="45700" lIns="91425" spcFirstLastPara="1" rIns="91425" wrap="square" tIns="45700">
            <a:noAutofit/>
          </a:bodyPr>
          <a:lstStyle>
            <a:lvl1pPr lvl="0" rtl="0" algn="l">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5"/>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 name="Google Shape;28;p5"/>
          <p:cNvSpPr txBox="1"/>
          <p:nvPr>
            <p:ph idx="1" type="body"/>
          </p:nvPr>
        </p:nvSpPr>
        <p:spPr>
          <a:xfrm>
            <a:off x="457200" y="900113"/>
            <a:ext cx="4038600" cy="2545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29" name="Google Shape;29;p5"/>
          <p:cNvSpPr txBox="1"/>
          <p:nvPr>
            <p:ph idx="2" type="body"/>
          </p:nvPr>
        </p:nvSpPr>
        <p:spPr>
          <a:xfrm>
            <a:off x="4648200" y="900113"/>
            <a:ext cx="4038600" cy="2545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30" name="Google Shape;30;p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 name="Google Shape;31;p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 name="Shape 33"/>
        <p:cNvGrpSpPr/>
        <p:nvPr/>
      </p:nvGrpSpPr>
      <p:grpSpPr>
        <a:xfrm>
          <a:off x="0" y="0"/>
          <a:ext cx="0" cy="0"/>
          <a:chOff x="0" y="0"/>
          <a:chExt cx="0" cy="0"/>
        </a:xfrm>
      </p:grpSpPr>
      <p:sp>
        <p:nvSpPr>
          <p:cNvPr id="34" name="Google Shape;34;p6"/>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Google Shape;35;p6"/>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6" name="Google Shape;36;p6"/>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37" name="Google Shape;37;p6"/>
          <p:cNvSpPr txBox="1"/>
          <p:nvPr>
            <p:ph idx="3" type="body"/>
          </p:nvPr>
        </p:nvSpPr>
        <p:spPr>
          <a:xfrm>
            <a:off x="4645027" y="1151335"/>
            <a:ext cx="40419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8" name="Google Shape;38;p6"/>
          <p:cNvSpPr txBox="1"/>
          <p:nvPr>
            <p:ph idx="4" type="body"/>
          </p:nvPr>
        </p:nvSpPr>
        <p:spPr>
          <a:xfrm>
            <a:off x="4645027" y="1631156"/>
            <a:ext cx="40419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39" name="Google Shape;39;p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 name="Google Shape;40;p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 name="Google Shape;41;p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7"/>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 name="Google Shape;45;p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 name="Google Shape;46;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 name="Google Shape;49;p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 name="Google Shape;50;p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9"/>
          <p:cNvSpPr txBox="1"/>
          <p:nvPr>
            <p:ph type="title"/>
          </p:nvPr>
        </p:nvSpPr>
        <p:spPr>
          <a:xfrm>
            <a:off x="457202" y="204787"/>
            <a:ext cx="3008400" cy="8718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9"/>
          <p:cNvSpPr txBox="1"/>
          <p:nvPr>
            <p:ph idx="1" type="body"/>
          </p:nvPr>
        </p:nvSpPr>
        <p:spPr>
          <a:xfrm>
            <a:off x="3575050" y="204789"/>
            <a:ext cx="5111700" cy="43896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54" name="Google Shape;54;p9"/>
          <p:cNvSpPr txBox="1"/>
          <p:nvPr>
            <p:ph idx="2" type="body"/>
          </p:nvPr>
        </p:nvSpPr>
        <p:spPr>
          <a:xfrm>
            <a:off x="457202" y="1076326"/>
            <a:ext cx="3008400" cy="35184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55" name="Google Shape;55;p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10"/>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1" name="Google Shape;61;p10"/>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62" name="Google Shape;62;p1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 name="Google Shape;7;p1"/>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9.jpg"/><Relationship Id="rId4" Type="http://schemas.openxmlformats.org/officeDocument/2006/relationships/image" Target="../media/image28.jp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image" Target="../media/image41.png"/><Relationship Id="rId8"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experience.arcgis.com/experience/c73df006de8040e19bc5c6950490ce27/" TargetMode="External"/><Relationship Id="rId4" Type="http://schemas.openxmlformats.org/officeDocument/2006/relationships/hyperlink" Target="https://datastudio.google.com/u/3/reporting/b753c786-1340-4f19-bc9e-3688efffe267/page/p_9aux6bahnc" TargetMode="External"/><Relationship Id="rId5" Type="http://schemas.openxmlformats.org/officeDocument/2006/relationships/hyperlink" Target="https://arcg.is/14zOHG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45.png"/><Relationship Id="rId7"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ctrTitle"/>
          </p:nvPr>
        </p:nvSpPr>
        <p:spPr>
          <a:xfrm>
            <a:off x="1371600" y="0"/>
            <a:ext cx="6222600" cy="117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solidFill>
                  <a:srgbClr val="003366"/>
                </a:solidFill>
              </a:rPr>
              <a:t>Resurrecting the State Highway Logs</a:t>
            </a:r>
            <a:endParaRPr>
              <a:solidFill>
                <a:srgbClr val="003366"/>
              </a:solidFill>
            </a:endParaRPr>
          </a:p>
        </p:txBody>
      </p:sp>
      <p:sp>
        <p:nvSpPr>
          <p:cNvPr id="87" name="Google Shape;87;p15"/>
          <p:cNvSpPr txBox="1"/>
          <p:nvPr>
            <p:ph idx="1" type="subTitle"/>
          </p:nvPr>
        </p:nvSpPr>
        <p:spPr>
          <a:xfrm>
            <a:off x="1715650" y="3394275"/>
            <a:ext cx="2848500" cy="1314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
                <a:solidFill>
                  <a:schemeClr val="dk1"/>
                </a:solidFill>
              </a:rPr>
              <a:t>Sage Donaldson</a:t>
            </a:r>
            <a:endParaRPr>
              <a:solidFill>
                <a:schemeClr val="dk1"/>
              </a:solidFill>
            </a:endParaRPr>
          </a:p>
          <a:p>
            <a:pPr indent="0" lvl="0" marL="0" rtl="0" algn="ctr">
              <a:spcBef>
                <a:spcPts val="640"/>
              </a:spcBef>
              <a:spcAft>
                <a:spcPts val="0"/>
              </a:spcAft>
              <a:buClr>
                <a:schemeClr val="dk1"/>
              </a:buClr>
              <a:buSzPts val="1100"/>
              <a:buFont typeface="Arial"/>
              <a:buNone/>
            </a:pPr>
            <a:r>
              <a:rPr b="1" lang="en" sz="1800">
                <a:solidFill>
                  <a:schemeClr val="dk1"/>
                </a:solidFill>
              </a:rPr>
              <a:t>ADOT</a:t>
            </a:r>
            <a:br>
              <a:rPr lang="en" sz="1800">
                <a:solidFill>
                  <a:schemeClr val="dk1"/>
                </a:solidFill>
              </a:rPr>
            </a:br>
            <a:r>
              <a:rPr lang="en" sz="1800">
                <a:solidFill>
                  <a:schemeClr val="dk1"/>
                </a:solidFill>
              </a:rPr>
              <a:t>Data Analytics and HPMS Program Manager</a:t>
            </a:r>
            <a:endParaRPr sz="1800">
              <a:solidFill>
                <a:schemeClr val="dk1"/>
              </a:solidFill>
            </a:endParaRPr>
          </a:p>
          <a:p>
            <a:pPr indent="0" lvl="0" marL="0" rtl="0" algn="ctr">
              <a:spcBef>
                <a:spcPts val="640"/>
              </a:spcBef>
              <a:spcAft>
                <a:spcPts val="0"/>
              </a:spcAft>
              <a:buClr>
                <a:schemeClr val="dk1"/>
              </a:buClr>
              <a:buSzPts val="1100"/>
              <a:buFont typeface="Arial"/>
              <a:buNone/>
            </a:pPr>
            <a:r>
              <a:t/>
            </a:r>
            <a:endParaRPr>
              <a:solidFill>
                <a:schemeClr val="dk1"/>
              </a:solidFill>
            </a:endParaRPr>
          </a:p>
          <a:p>
            <a:pPr indent="0" lvl="0" marL="0" rtl="0" algn="ctr">
              <a:spcBef>
                <a:spcPts val="640"/>
              </a:spcBef>
              <a:spcAft>
                <a:spcPts val="0"/>
              </a:spcAft>
              <a:buNone/>
            </a:pPr>
            <a:r>
              <a:t/>
            </a:r>
            <a:endParaRPr>
              <a:solidFill>
                <a:schemeClr val="dk1"/>
              </a:solidFill>
            </a:endParaRPr>
          </a:p>
        </p:txBody>
      </p:sp>
      <p:sp>
        <p:nvSpPr>
          <p:cNvPr id="88" name="Google Shape;88;p15"/>
          <p:cNvSpPr txBox="1"/>
          <p:nvPr/>
        </p:nvSpPr>
        <p:spPr>
          <a:xfrm>
            <a:off x="7775750" y="0"/>
            <a:ext cx="13683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GIS-T 2022</a:t>
            </a:r>
            <a:endParaRPr/>
          </a:p>
          <a:p>
            <a:pPr indent="0" lvl="0" marL="0" rtl="0" algn="r">
              <a:spcBef>
                <a:spcPts val="0"/>
              </a:spcBef>
              <a:spcAft>
                <a:spcPts val="0"/>
              </a:spcAft>
              <a:buNone/>
            </a:pPr>
            <a:r>
              <a:rPr lang="en"/>
              <a:t>April 22</a:t>
            </a:r>
            <a:endParaRPr/>
          </a:p>
          <a:p>
            <a:pPr indent="0" lvl="0" marL="0" rtl="0" algn="r">
              <a:spcBef>
                <a:spcPts val="0"/>
              </a:spcBef>
              <a:spcAft>
                <a:spcPts val="0"/>
              </a:spcAft>
              <a:buNone/>
            </a:pPr>
            <a:r>
              <a:rPr lang="en"/>
              <a:t>11:00 - 11:30</a:t>
            </a:r>
            <a:endParaRPr/>
          </a:p>
        </p:txBody>
      </p:sp>
      <p:sp>
        <p:nvSpPr>
          <p:cNvPr id="89" name="Google Shape;89;p15"/>
          <p:cNvSpPr txBox="1"/>
          <p:nvPr>
            <p:ph idx="1" type="subTitle"/>
          </p:nvPr>
        </p:nvSpPr>
        <p:spPr>
          <a:xfrm>
            <a:off x="5730725" y="3394275"/>
            <a:ext cx="2848500" cy="1314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
                <a:solidFill>
                  <a:schemeClr val="dk1"/>
                </a:solidFill>
              </a:rPr>
              <a:t>John Ehlen</a:t>
            </a:r>
            <a:endParaRPr>
              <a:solidFill>
                <a:schemeClr val="dk1"/>
              </a:solidFill>
            </a:endParaRPr>
          </a:p>
          <a:p>
            <a:pPr indent="0" lvl="0" marL="0" rtl="0" algn="ctr">
              <a:spcBef>
                <a:spcPts val="640"/>
              </a:spcBef>
              <a:spcAft>
                <a:spcPts val="0"/>
              </a:spcAft>
              <a:buNone/>
            </a:pPr>
            <a:r>
              <a:rPr b="1" lang="en" sz="1800">
                <a:solidFill>
                  <a:schemeClr val="dk1"/>
                </a:solidFill>
              </a:rPr>
              <a:t>Gistic Research, Inc</a:t>
            </a:r>
            <a:br>
              <a:rPr lang="en" sz="1800">
                <a:solidFill>
                  <a:schemeClr val="dk1"/>
                </a:solidFill>
              </a:rPr>
            </a:br>
            <a:r>
              <a:rPr lang="en" sz="1800">
                <a:solidFill>
                  <a:schemeClr val="dk1"/>
                </a:solidFill>
              </a:rPr>
              <a:t>GIS Project Manager</a:t>
            </a:r>
            <a:endParaRPr sz="1800">
              <a:solidFill>
                <a:schemeClr val="dk1"/>
              </a:solidFill>
            </a:endParaRPr>
          </a:p>
        </p:txBody>
      </p:sp>
      <p:pic>
        <p:nvPicPr>
          <p:cNvPr id="90" name="Google Shape;90;p15"/>
          <p:cNvPicPr preferRelativeResize="0"/>
          <p:nvPr/>
        </p:nvPicPr>
        <p:blipFill rotWithShape="1">
          <a:blip r:embed="rId3">
            <a:alphaModFix/>
          </a:blip>
          <a:srcRect b="0" l="0" r="0" t="0"/>
          <a:stretch/>
        </p:blipFill>
        <p:spPr>
          <a:xfrm>
            <a:off x="6116741" y="1532944"/>
            <a:ext cx="1949909" cy="1951330"/>
          </a:xfrm>
          <a:prstGeom prst="rect">
            <a:avLst/>
          </a:prstGeom>
          <a:noFill/>
          <a:ln>
            <a:noFill/>
          </a:ln>
          <a:effectLst>
            <a:outerShdw blurRad="57150" rotWithShape="0" algn="bl" dir="21540000" dist="19050">
              <a:srgbClr val="000000">
                <a:alpha val="78000"/>
              </a:srgbClr>
            </a:outerShdw>
          </a:effectLst>
        </p:spPr>
      </p:pic>
      <p:pic>
        <p:nvPicPr>
          <p:cNvPr id="91" name="Google Shape;91;p15"/>
          <p:cNvPicPr preferRelativeResize="0"/>
          <p:nvPr/>
        </p:nvPicPr>
        <p:blipFill>
          <a:blip r:embed="rId4">
            <a:alphaModFix/>
          </a:blip>
          <a:stretch>
            <a:fillRect/>
          </a:stretch>
        </p:blipFill>
        <p:spPr>
          <a:xfrm>
            <a:off x="2199251" y="1542960"/>
            <a:ext cx="1929901" cy="1931308"/>
          </a:xfrm>
          <a:prstGeom prst="rect">
            <a:avLst/>
          </a:prstGeom>
          <a:noFill/>
          <a:ln>
            <a:noFill/>
          </a:ln>
          <a:effectLst>
            <a:outerShdw blurRad="71438" rotWithShape="0" algn="bl" dir="960000" dist="19050">
              <a:srgbClr val="000000"/>
            </a:outerShdw>
          </a:effectLst>
        </p:spPr>
      </p:pic>
      <p:pic>
        <p:nvPicPr>
          <p:cNvPr id="92" name="Google Shape;92;p15"/>
          <p:cNvPicPr preferRelativeResize="0"/>
          <p:nvPr/>
        </p:nvPicPr>
        <p:blipFill rotWithShape="1">
          <a:blip r:embed="rId5">
            <a:alphaModFix/>
          </a:blip>
          <a:srcRect b="0" l="0" r="71306" t="0"/>
          <a:stretch/>
        </p:blipFill>
        <p:spPr>
          <a:xfrm>
            <a:off x="211775" y="4422300"/>
            <a:ext cx="645448" cy="5998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6" name="Shape 216"/>
        <p:cNvGrpSpPr/>
        <p:nvPr/>
      </p:nvGrpSpPr>
      <p:grpSpPr>
        <a:xfrm>
          <a:off x="0" y="0"/>
          <a:ext cx="0" cy="0"/>
          <a:chOff x="0" y="0"/>
          <a:chExt cx="0" cy="0"/>
        </a:xfrm>
      </p:grpSpPr>
      <p:sp>
        <p:nvSpPr>
          <p:cNvPr id="217" name="Google Shape;217;p24"/>
          <p:cNvSpPr txBox="1"/>
          <p:nvPr>
            <p:ph type="title"/>
          </p:nvPr>
        </p:nvSpPr>
        <p:spPr>
          <a:xfrm>
            <a:off x="0" y="790700"/>
            <a:ext cx="9144000" cy="510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Summary Log Process Output</a:t>
            </a:r>
            <a:endParaRPr b="1" sz="3200">
              <a:latin typeface="Roboto"/>
              <a:ea typeface="Roboto"/>
              <a:cs typeface="Roboto"/>
              <a:sym typeface="Roboto"/>
            </a:endParaRPr>
          </a:p>
        </p:txBody>
      </p:sp>
      <p:pic>
        <p:nvPicPr>
          <p:cNvPr id="218" name="Google Shape;218;p24"/>
          <p:cNvPicPr preferRelativeResize="0"/>
          <p:nvPr/>
        </p:nvPicPr>
        <p:blipFill rotWithShape="1">
          <a:blip r:embed="rId3">
            <a:alphaModFix/>
          </a:blip>
          <a:srcRect b="79" l="0" r="0" t="89"/>
          <a:stretch/>
        </p:blipFill>
        <p:spPr>
          <a:xfrm>
            <a:off x="395775" y="1418026"/>
            <a:ext cx="7437213" cy="3725473"/>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pic>
        <p:nvPicPr>
          <p:cNvPr id="219" name="Google Shape;219;p24"/>
          <p:cNvPicPr preferRelativeResize="0"/>
          <p:nvPr/>
        </p:nvPicPr>
        <p:blipFill rotWithShape="1">
          <a:blip r:embed="rId4">
            <a:alphaModFix/>
          </a:blip>
          <a:srcRect b="0" l="544" r="534" t="0"/>
          <a:stretch/>
        </p:blipFill>
        <p:spPr>
          <a:xfrm>
            <a:off x="972484" y="1418025"/>
            <a:ext cx="7384310" cy="3725474"/>
          </a:xfrm>
          <a:prstGeom prst="rect">
            <a:avLst/>
          </a:prstGeom>
          <a:noFill/>
          <a:ln cap="flat" cmpd="sng" w="9525">
            <a:solidFill>
              <a:schemeClr val="dk1"/>
            </a:solidFill>
            <a:prstDash val="solid"/>
            <a:round/>
            <a:headEnd len="sm" w="sm" type="none"/>
            <a:tailEnd len="sm" w="sm" type="none"/>
          </a:ln>
          <a:effectLst>
            <a:outerShdw blurRad="85725" rotWithShape="0" algn="bl" dir="7560000" dist="114300">
              <a:srgbClr val="000000">
                <a:alpha val="50000"/>
              </a:srgbClr>
            </a:outerShdw>
          </a:effectLst>
        </p:spPr>
      </p:pic>
      <p:pic>
        <p:nvPicPr>
          <p:cNvPr id="220" name="Google Shape;220;p24"/>
          <p:cNvPicPr preferRelativeResize="0"/>
          <p:nvPr/>
        </p:nvPicPr>
        <p:blipFill>
          <a:blip r:embed="rId5">
            <a:alphaModFix/>
          </a:blip>
          <a:stretch>
            <a:fillRect/>
          </a:stretch>
        </p:blipFill>
        <p:spPr>
          <a:xfrm>
            <a:off x="1720192" y="1418025"/>
            <a:ext cx="7028009" cy="3725474"/>
          </a:xfrm>
          <a:prstGeom prst="rect">
            <a:avLst/>
          </a:prstGeom>
          <a:noFill/>
          <a:ln cap="flat" cmpd="sng" w="9525">
            <a:solidFill>
              <a:schemeClr val="dk1"/>
            </a:solidFill>
            <a:prstDash val="solid"/>
            <a:round/>
            <a:headEnd len="sm" w="sm" type="none"/>
            <a:tailEnd len="sm" w="sm" type="none"/>
          </a:ln>
          <a:effectLst>
            <a:outerShdw blurRad="57150" rotWithShape="0" algn="bl" dir="7560000" dist="7620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5"/>
          <p:cNvSpPr txBox="1"/>
          <p:nvPr>
            <p:ph type="title"/>
          </p:nvPr>
        </p:nvSpPr>
        <p:spPr>
          <a:xfrm>
            <a:off x="5600375" y="1002500"/>
            <a:ext cx="30864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Detail</a:t>
            </a:r>
            <a:r>
              <a:rPr lang="en" sz="3200" u="sng">
                <a:latin typeface="Roboto"/>
                <a:ea typeface="Roboto"/>
                <a:cs typeface="Roboto"/>
                <a:sym typeface="Roboto"/>
              </a:rPr>
              <a:t> Log Process Flow</a:t>
            </a:r>
            <a:endParaRPr b="1" sz="3200">
              <a:latin typeface="Roboto"/>
              <a:ea typeface="Roboto"/>
              <a:cs typeface="Roboto"/>
              <a:sym typeface="Roboto"/>
            </a:endParaRPr>
          </a:p>
        </p:txBody>
      </p:sp>
      <p:sp>
        <p:nvSpPr>
          <p:cNvPr id="226" name="Google Shape;226;p25"/>
          <p:cNvSpPr txBox="1"/>
          <p:nvPr/>
        </p:nvSpPr>
        <p:spPr>
          <a:xfrm>
            <a:off x="5982900" y="2464225"/>
            <a:ext cx="29196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Average"/>
                <a:ea typeface="Average"/>
                <a:cs typeface="Average"/>
                <a:sym typeface="Average"/>
              </a:rPr>
              <a:t>Not Simple:</a:t>
            </a:r>
            <a:endParaRPr b="1" sz="1600">
              <a:solidFill>
                <a:schemeClr val="dk1"/>
              </a:solidFill>
              <a:latin typeface="Average"/>
              <a:ea typeface="Average"/>
              <a:cs typeface="Average"/>
              <a:sym typeface="Average"/>
            </a:endParaRPr>
          </a:p>
          <a:p>
            <a:pPr indent="-330200" lvl="0" marL="457200" rtl="0" algn="l">
              <a:spcBef>
                <a:spcPts val="0"/>
              </a:spcBef>
              <a:spcAft>
                <a:spcPts val="0"/>
              </a:spcAft>
              <a:buClr>
                <a:schemeClr val="dk1"/>
              </a:buClr>
              <a:buSzPts val="1600"/>
              <a:buFont typeface="Average"/>
              <a:buChar char="●"/>
            </a:pPr>
            <a:r>
              <a:rPr lang="en" sz="1600">
                <a:solidFill>
                  <a:schemeClr val="dk1"/>
                </a:solidFill>
                <a:latin typeface="Average"/>
                <a:ea typeface="Average"/>
                <a:cs typeface="Average"/>
                <a:sym typeface="Average"/>
              </a:rPr>
              <a:t>25</a:t>
            </a:r>
            <a:r>
              <a:rPr lang="en" sz="1600">
                <a:solidFill>
                  <a:schemeClr val="dk1"/>
                </a:solidFill>
                <a:latin typeface="Average"/>
                <a:ea typeface="Average"/>
                <a:cs typeface="Average"/>
                <a:sym typeface="Average"/>
              </a:rPr>
              <a:t> Data Inputs</a:t>
            </a:r>
            <a:endParaRPr sz="1600">
              <a:solidFill>
                <a:schemeClr val="dk1"/>
              </a:solidFill>
              <a:latin typeface="Average"/>
              <a:ea typeface="Average"/>
              <a:cs typeface="Average"/>
              <a:sym typeface="Average"/>
            </a:endParaRPr>
          </a:p>
          <a:p>
            <a:pPr indent="-330200" lvl="0" marL="457200" rtl="0" algn="l">
              <a:spcBef>
                <a:spcPts val="0"/>
              </a:spcBef>
              <a:spcAft>
                <a:spcPts val="0"/>
              </a:spcAft>
              <a:buClr>
                <a:schemeClr val="dk1"/>
              </a:buClr>
              <a:buSzPts val="1600"/>
              <a:buFont typeface="Average"/>
              <a:buChar char="●"/>
            </a:pPr>
            <a:r>
              <a:rPr lang="en" sz="1600">
                <a:solidFill>
                  <a:schemeClr val="dk1"/>
                </a:solidFill>
                <a:latin typeface="Average"/>
                <a:ea typeface="Average"/>
                <a:cs typeface="Average"/>
                <a:sym typeface="Average"/>
              </a:rPr>
              <a:t>318 Transformers</a:t>
            </a:r>
            <a:endParaRPr sz="1600">
              <a:solidFill>
                <a:schemeClr val="dk1"/>
              </a:solidFill>
              <a:latin typeface="Average"/>
              <a:ea typeface="Average"/>
              <a:cs typeface="Average"/>
              <a:sym typeface="Average"/>
            </a:endParaRPr>
          </a:p>
          <a:p>
            <a:pPr indent="0" lvl="0" marL="0" rtl="0" algn="l">
              <a:spcBef>
                <a:spcPts val="0"/>
              </a:spcBef>
              <a:spcAft>
                <a:spcPts val="0"/>
              </a:spcAft>
              <a:buNone/>
            </a:pPr>
            <a:r>
              <a:t/>
            </a:r>
            <a:endParaRPr sz="1600">
              <a:solidFill>
                <a:schemeClr val="dk1"/>
              </a:solidFill>
              <a:latin typeface="Average"/>
              <a:ea typeface="Average"/>
              <a:cs typeface="Average"/>
              <a:sym typeface="Average"/>
            </a:endParaRPr>
          </a:p>
          <a:p>
            <a:pPr indent="0" lvl="0" marL="0" rtl="0" algn="l">
              <a:spcBef>
                <a:spcPts val="0"/>
              </a:spcBef>
              <a:spcAft>
                <a:spcPts val="0"/>
              </a:spcAft>
              <a:buNone/>
            </a:pPr>
            <a:r>
              <a:rPr lang="en" sz="1600">
                <a:solidFill>
                  <a:schemeClr val="dk1"/>
                </a:solidFill>
                <a:latin typeface="Average"/>
                <a:ea typeface="Average"/>
                <a:cs typeface="Average"/>
                <a:sym typeface="Average"/>
              </a:rPr>
              <a:t>Output:</a:t>
            </a:r>
            <a:endParaRPr sz="1600">
              <a:solidFill>
                <a:schemeClr val="dk1"/>
              </a:solidFill>
              <a:latin typeface="Average"/>
              <a:ea typeface="Average"/>
              <a:cs typeface="Average"/>
              <a:sym typeface="Average"/>
            </a:endParaRPr>
          </a:p>
          <a:p>
            <a:pPr indent="-330200" lvl="0" marL="457200" rtl="0" algn="l">
              <a:spcBef>
                <a:spcPts val="0"/>
              </a:spcBef>
              <a:spcAft>
                <a:spcPts val="0"/>
              </a:spcAft>
              <a:buClr>
                <a:schemeClr val="dk1"/>
              </a:buClr>
              <a:buSzPts val="1600"/>
              <a:buFont typeface="Average"/>
              <a:buChar char="●"/>
            </a:pPr>
            <a:r>
              <a:rPr lang="en" sz="1600">
                <a:solidFill>
                  <a:schemeClr val="dk1"/>
                </a:solidFill>
                <a:latin typeface="Average"/>
                <a:ea typeface="Average"/>
                <a:cs typeface="Average"/>
                <a:sym typeface="Average"/>
              </a:rPr>
              <a:t>~41,000 records</a:t>
            </a:r>
            <a:endParaRPr sz="1600">
              <a:solidFill>
                <a:schemeClr val="dk1"/>
              </a:solidFill>
              <a:latin typeface="Average"/>
              <a:ea typeface="Average"/>
              <a:cs typeface="Average"/>
              <a:sym typeface="Average"/>
            </a:endParaRPr>
          </a:p>
          <a:p>
            <a:pPr indent="-330200" lvl="0" marL="457200" rtl="0" algn="l">
              <a:spcBef>
                <a:spcPts val="0"/>
              </a:spcBef>
              <a:spcAft>
                <a:spcPts val="0"/>
              </a:spcAft>
              <a:buClr>
                <a:schemeClr val="dk1"/>
              </a:buClr>
              <a:buSzPts val="1600"/>
              <a:buFont typeface="Average"/>
              <a:buChar char="●"/>
            </a:pPr>
            <a:r>
              <a:rPr lang="en" sz="1600">
                <a:solidFill>
                  <a:schemeClr val="dk1"/>
                </a:solidFill>
                <a:latin typeface="Average"/>
                <a:ea typeface="Average"/>
                <a:cs typeface="Average"/>
                <a:sym typeface="Average"/>
              </a:rPr>
              <a:t>Writes to AGOL and SQL </a:t>
            </a:r>
            <a:endParaRPr sz="1600">
              <a:solidFill>
                <a:schemeClr val="dk1"/>
              </a:solidFill>
              <a:latin typeface="Average"/>
              <a:ea typeface="Average"/>
              <a:cs typeface="Average"/>
              <a:sym typeface="Average"/>
            </a:endParaRPr>
          </a:p>
          <a:p>
            <a:pPr indent="0" lvl="0" marL="0" rtl="0" algn="l">
              <a:spcBef>
                <a:spcPts val="0"/>
              </a:spcBef>
              <a:spcAft>
                <a:spcPts val="0"/>
              </a:spcAft>
              <a:buNone/>
            </a:pPr>
            <a:r>
              <a:rPr lang="en" sz="1600">
                <a:solidFill>
                  <a:schemeClr val="dk1"/>
                </a:solidFill>
                <a:latin typeface="Average"/>
                <a:ea typeface="Average"/>
                <a:cs typeface="Average"/>
                <a:sym typeface="Average"/>
              </a:rPr>
              <a:t>  </a:t>
            </a:r>
            <a:endParaRPr sz="1600">
              <a:solidFill>
                <a:schemeClr val="dk1"/>
              </a:solidFill>
              <a:latin typeface="Average"/>
              <a:ea typeface="Average"/>
              <a:cs typeface="Average"/>
              <a:sym typeface="Average"/>
            </a:endParaRPr>
          </a:p>
        </p:txBody>
      </p:sp>
      <p:pic>
        <p:nvPicPr>
          <p:cNvPr id="227" name="Google Shape;227;p25"/>
          <p:cNvPicPr preferRelativeResize="0"/>
          <p:nvPr/>
        </p:nvPicPr>
        <p:blipFill>
          <a:blip r:embed="rId3">
            <a:alphaModFix/>
          </a:blip>
          <a:stretch>
            <a:fillRect/>
          </a:stretch>
        </p:blipFill>
        <p:spPr>
          <a:xfrm>
            <a:off x="152400" y="955800"/>
            <a:ext cx="5380399" cy="403529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6"/>
          <p:cNvPicPr preferRelativeResize="0"/>
          <p:nvPr/>
        </p:nvPicPr>
        <p:blipFill>
          <a:blip r:embed="rId3">
            <a:alphaModFix/>
          </a:blip>
          <a:stretch>
            <a:fillRect/>
          </a:stretch>
        </p:blipFill>
        <p:spPr>
          <a:xfrm>
            <a:off x="189550" y="1499791"/>
            <a:ext cx="5619801" cy="3500686"/>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233" name="Google Shape;233;p26"/>
          <p:cNvSpPr txBox="1"/>
          <p:nvPr>
            <p:ph type="title"/>
          </p:nvPr>
        </p:nvSpPr>
        <p:spPr>
          <a:xfrm>
            <a:off x="457200" y="850107"/>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Detail Log Process Flow:</a:t>
            </a:r>
            <a:r>
              <a:rPr lang="en" sz="2300">
                <a:latin typeface="Roboto"/>
                <a:ea typeface="Roboto"/>
                <a:cs typeface="Roboto"/>
                <a:sym typeface="Roboto"/>
              </a:rPr>
              <a:t> Read and Standardize</a:t>
            </a:r>
            <a:endParaRPr sz="2300">
              <a:latin typeface="Roboto"/>
              <a:ea typeface="Roboto"/>
              <a:cs typeface="Roboto"/>
              <a:sym typeface="Roboto"/>
            </a:endParaRPr>
          </a:p>
          <a:p>
            <a:pPr indent="0" lvl="0" marL="0" rtl="0" algn="ctr">
              <a:spcBef>
                <a:spcPts val="0"/>
              </a:spcBef>
              <a:spcAft>
                <a:spcPts val="0"/>
              </a:spcAft>
              <a:buSzPts val="990"/>
              <a:buNone/>
            </a:pPr>
            <a:r>
              <a:t/>
            </a:r>
            <a:endParaRPr b="1" sz="3200">
              <a:latin typeface="Roboto"/>
              <a:ea typeface="Roboto"/>
              <a:cs typeface="Roboto"/>
              <a:sym typeface="Roboto"/>
            </a:endParaRPr>
          </a:p>
        </p:txBody>
      </p:sp>
      <p:pic>
        <p:nvPicPr>
          <p:cNvPr id="234" name="Google Shape;234;p26"/>
          <p:cNvPicPr preferRelativeResize="0"/>
          <p:nvPr/>
        </p:nvPicPr>
        <p:blipFill>
          <a:blip r:embed="rId4">
            <a:alphaModFix/>
          </a:blip>
          <a:stretch>
            <a:fillRect/>
          </a:stretch>
        </p:blipFill>
        <p:spPr>
          <a:xfrm>
            <a:off x="578950" y="1555931"/>
            <a:ext cx="7651010" cy="3397537"/>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pic>
        <p:nvPicPr>
          <p:cNvPr id="235" name="Google Shape;235;p26"/>
          <p:cNvPicPr preferRelativeResize="0"/>
          <p:nvPr/>
        </p:nvPicPr>
        <p:blipFill>
          <a:blip r:embed="rId5">
            <a:alphaModFix/>
          </a:blip>
          <a:stretch>
            <a:fillRect/>
          </a:stretch>
        </p:blipFill>
        <p:spPr>
          <a:xfrm>
            <a:off x="1512015" y="1508904"/>
            <a:ext cx="3713365" cy="3491570"/>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pic>
        <p:nvPicPr>
          <p:cNvPr id="236" name="Google Shape;236;p26"/>
          <p:cNvPicPr preferRelativeResize="0"/>
          <p:nvPr/>
        </p:nvPicPr>
        <p:blipFill>
          <a:blip r:embed="rId6">
            <a:alphaModFix/>
          </a:blip>
          <a:stretch>
            <a:fillRect/>
          </a:stretch>
        </p:blipFill>
        <p:spPr>
          <a:xfrm>
            <a:off x="2262803" y="1499800"/>
            <a:ext cx="5336366" cy="3415767"/>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pic>
        <p:nvPicPr>
          <p:cNvPr id="237" name="Google Shape;237;p26"/>
          <p:cNvPicPr preferRelativeResize="0"/>
          <p:nvPr/>
        </p:nvPicPr>
        <p:blipFill>
          <a:blip r:embed="rId7">
            <a:alphaModFix/>
          </a:blip>
          <a:stretch>
            <a:fillRect/>
          </a:stretch>
        </p:blipFill>
        <p:spPr>
          <a:xfrm>
            <a:off x="2921428" y="1582459"/>
            <a:ext cx="5228403" cy="3415766"/>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pic>
        <p:nvPicPr>
          <p:cNvPr id="238" name="Google Shape;238;p26"/>
          <p:cNvPicPr preferRelativeResize="0"/>
          <p:nvPr/>
        </p:nvPicPr>
        <p:blipFill>
          <a:blip r:embed="rId8">
            <a:alphaModFix/>
          </a:blip>
          <a:stretch>
            <a:fillRect/>
          </a:stretch>
        </p:blipFill>
        <p:spPr>
          <a:xfrm>
            <a:off x="758940" y="2757705"/>
            <a:ext cx="7927861" cy="1429065"/>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2" name="Shape 242"/>
        <p:cNvGrpSpPr/>
        <p:nvPr/>
      </p:nvGrpSpPr>
      <p:grpSpPr>
        <a:xfrm>
          <a:off x="0" y="0"/>
          <a:ext cx="0" cy="0"/>
          <a:chOff x="0" y="0"/>
          <a:chExt cx="0" cy="0"/>
        </a:xfrm>
      </p:grpSpPr>
      <p:sp>
        <p:nvSpPr>
          <p:cNvPr id="243" name="Google Shape;243;p27"/>
          <p:cNvSpPr txBox="1"/>
          <p:nvPr>
            <p:ph type="title"/>
          </p:nvPr>
        </p:nvSpPr>
        <p:spPr>
          <a:xfrm>
            <a:off x="131100" y="887500"/>
            <a:ext cx="2521200" cy="3984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Detail Log Process Flow</a:t>
            </a:r>
            <a:br>
              <a:rPr lang="en" sz="3200" u="sng">
                <a:latin typeface="Roboto"/>
                <a:ea typeface="Roboto"/>
                <a:cs typeface="Roboto"/>
                <a:sym typeface="Roboto"/>
              </a:rPr>
            </a:br>
            <a:br>
              <a:rPr lang="en" sz="3200" u="sng">
                <a:latin typeface="Roboto"/>
                <a:ea typeface="Roboto"/>
                <a:cs typeface="Roboto"/>
                <a:sym typeface="Roboto"/>
              </a:rPr>
            </a:br>
            <a:endParaRPr sz="2300">
              <a:latin typeface="Roboto"/>
              <a:ea typeface="Roboto"/>
              <a:cs typeface="Roboto"/>
              <a:sym typeface="Roboto"/>
            </a:endParaRPr>
          </a:p>
          <a:p>
            <a:pPr indent="0" lvl="0" marL="0" rtl="0" algn="ctr">
              <a:spcBef>
                <a:spcPts val="0"/>
              </a:spcBef>
              <a:spcAft>
                <a:spcPts val="0"/>
              </a:spcAft>
              <a:buSzPts val="990"/>
              <a:buNone/>
            </a:pPr>
            <a:r>
              <a:rPr lang="en" sz="2300">
                <a:latin typeface="Roboto"/>
                <a:ea typeface="Roboto"/>
                <a:cs typeface="Roboto"/>
                <a:sym typeface="Roboto"/>
              </a:rPr>
              <a:t>Overlay to define scope</a:t>
            </a:r>
            <a:endParaRPr sz="2300">
              <a:latin typeface="Roboto"/>
              <a:ea typeface="Roboto"/>
              <a:cs typeface="Roboto"/>
              <a:sym typeface="Roboto"/>
            </a:endParaRPr>
          </a:p>
          <a:p>
            <a:pPr indent="0" lvl="0" marL="0" rtl="0" algn="ctr">
              <a:spcBef>
                <a:spcPts val="0"/>
              </a:spcBef>
              <a:spcAft>
                <a:spcPts val="0"/>
              </a:spcAft>
              <a:buSzPts val="990"/>
              <a:buNone/>
            </a:pPr>
            <a:r>
              <a:t/>
            </a:r>
            <a:endParaRPr b="1" sz="3200">
              <a:latin typeface="Roboto"/>
              <a:ea typeface="Roboto"/>
              <a:cs typeface="Roboto"/>
              <a:sym typeface="Roboto"/>
            </a:endParaRPr>
          </a:p>
        </p:txBody>
      </p:sp>
      <p:pic>
        <p:nvPicPr>
          <p:cNvPr id="244" name="Google Shape;244;p27"/>
          <p:cNvPicPr preferRelativeResize="0"/>
          <p:nvPr/>
        </p:nvPicPr>
        <p:blipFill>
          <a:blip r:embed="rId3">
            <a:alphaModFix/>
          </a:blip>
          <a:stretch>
            <a:fillRect/>
          </a:stretch>
        </p:blipFill>
        <p:spPr>
          <a:xfrm>
            <a:off x="2736775" y="836800"/>
            <a:ext cx="6257315" cy="4035299"/>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8"/>
          <p:cNvSpPr txBox="1"/>
          <p:nvPr>
            <p:ph type="title"/>
          </p:nvPr>
        </p:nvSpPr>
        <p:spPr>
          <a:xfrm>
            <a:off x="0" y="746299"/>
            <a:ext cx="9144000" cy="65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Detail Log Process Flow:</a:t>
            </a:r>
            <a:r>
              <a:rPr lang="en" sz="2300">
                <a:latin typeface="Roboto"/>
                <a:ea typeface="Roboto"/>
                <a:cs typeface="Roboto"/>
                <a:sym typeface="Roboto"/>
              </a:rPr>
              <a:t> Full Coverage Events</a:t>
            </a:r>
            <a:endParaRPr b="1" sz="3200">
              <a:latin typeface="Roboto"/>
              <a:ea typeface="Roboto"/>
              <a:cs typeface="Roboto"/>
              <a:sym typeface="Roboto"/>
            </a:endParaRPr>
          </a:p>
        </p:txBody>
      </p:sp>
      <p:pic>
        <p:nvPicPr>
          <p:cNvPr id="250" name="Google Shape;250;p28"/>
          <p:cNvPicPr preferRelativeResize="0"/>
          <p:nvPr/>
        </p:nvPicPr>
        <p:blipFill rotWithShape="1">
          <a:blip r:embed="rId3">
            <a:alphaModFix/>
          </a:blip>
          <a:srcRect b="0" l="4471" r="5005" t="0"/>
          <a:stretch/>
        </p:blipFill>
        <p:spPr>
          <a:xfrm>
            <a:off x="775761" y="1401800"/>
            <a:ext cx="7721163" cy="36408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251" name="Google Shape;251;p28"/>
          <p:cNvPicPr preferRelativeResize="0"/>
          <p:nvPr/>
        </p:nvPicPr>
        <p:blipFill>
          <a:blip r:embed="rId4">
            <a:alphaModFix/>
          </a:blip>
          <a:stretch>
            <a:fillRect/>
          </a:stretch>
        </p:blipFill>
        <p:spPr>
          <a:xfrm>
            <a:off x="463238" y="1798776"/>
            <a:ext cx="8217525" cy="2542431"/>
          </a:xfrm>
          <a:prstGeom prst="rect">
            <a:avLst/>
          </a:prstGeom>
          <a:no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0"/>
                                          </p:stCondLst>
                                        </p:cTn>
                                        <p:tgtEl>
                                          <p:spTgt spid="25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9"/>
          <p:cNvSpPr txBox="1"/>
          <p:nvPr>
            <p:ph type="title"/>
          </p:nvPr>
        </p:nvSpPr>
        <p:spPr>
          <a:xfrm>
            <a:off x="457200" y="1002507"/>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Detail Log Process Flow:</a:t>
            </a:r>
            <a:r>
              <a:rPr lang="en" sz="2300">
                <a:latin typeface="Roboto"/>
                <a:ea typeface="Roboto"/>
                <a:cs typeface="Roboto"/>
                <a:sym typeface="Roboto"/>
              </a:rPr>
              <a:t> Lines Events as Points</a:t>
            </a:r>
            <a:endParaRPr sz="2300">
              <a:latin typeface="Roboto"/>
              <a:ea typeface="Roboto"/>
              <a:cs typeface="Roboto"/>
              <a:sym typeface="Roboto"/>
            </a:endParaRPr>
          </a:p>
          <a:p>
            <a:pPr indent="0" lvl="0" marL="0" rtl="0" algn="ctr">
              <a:spcBef>
                <a:spcPts val="0"/>
              </a:spcBef>
              <a:spcAft>
                <a:spcPts val="0"/>
              </a:spcAft>
              <a:buSzPts val="990"/>
              <a:buNone/>
            </a:pPr>
            <a:r>
              <a:t/>
            </a:r>
            <a:endParaRPr b="1" sz="3200">
              <a:latin typeface="Roboto"/>
              <a:ea typeface="Roboto"/>
              <a:cs typeface="Roboto"/>
              <a:sym typeface="Roboto"/>
            </a:endParaRPr>
          </a:p>
        </p:txBody>
      </p:sp>
      <p:pic>
        <p:nvPicPr>
          <p:cNvPr id="257" name="Google Shape;257;p29"/>
          <p:cNvPicPr preferRelativeResize="0"/>
          <p:nvPr/>
        </p:nvPicPr>
        <p:blipFill>
          <a:blip r:embed="rId3">
            <a:alphaModFix/>
          </a:blip>
          <a:stretch>
            <a:fillRect/>
          </a:stretch>
        </p:blipFill>
        <p:spPr>
          <a:xfrm>
            <a:off x="1609840" y="1698475"/>
            <a:ext cx="5924325" cy="33204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0"/>
          <p:cNvSpPr txBox="1"/>
          <p:nvPr>
            <p:ph type="title"/>
          </p:nvPr>
        </p:nvSpPr>
        <p:spPr>
          <a:xfrm>
            <a:off x="457200" y="1002507"/>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Detail Log Process Flow:</a:t>
            </a:r>
            <a:r>
              <a:rPr lang="en" sz="2300">
                <a:latin typeface="Roboto"/>
                <a:ea typeface="Roboto"/>
                <a:cs typeface="Roboto"/>
                <a:sym typeface="Roboto"/>
              </a:rPr>
              <a:t>  Preparing Points for Overlay</a:t>
            </a:r>
            <a:endParaRPr sz="2300">
              <a:latin typeface="Roboto"/>
              <a:ea typeface="Roboto"/>
              <a:cs typeface="Roboto"/>
              <a:sym typeface="Roboto"/>
            </a:endParaRPr>
          </a:p>
          <a:p>
            <a:pPr indent="0" lvl="0" marL="0" rtl="0" algn="ctr">
              <a:spcBef>
                <a:spcPts val="0"/>
              </a:spcBef>
              <a:spcAft>
                <a:spcPts val="0"/>
              </a:spcAft>
              <a:buSzPts val="990"/>
              <a:buNone/>
            </a:pPr>
            <a:r>
              <a:t/>
            </a:r>
            <a:endParaRPr b="1" sz="3200">
              <a:latin typeface="Roboto"/>
              <a:ea typeface="Roboto"/>
              <a:cs typeface="Roboto"/>
              <a:sym typeface="Roboto"/>
            </a:endParaRPr>
          </a:p>
        </p:txBody>
      </p:sp>
      <p:grpSp>
        <p:nvGrpSpPr>
          <p:cNvPr id="263" name="Google Shape;263;p30"/>
          <p:cNvGrpSpPr/>
          <p:nvPr/>
        </p:nvGrpSpPr>
        <p:grpSpPr>
          <a:xfrm>
            <a:off x="1452575" y="1595450"/>
            <a:ext cx="6465000" cy="2833800"/>
            <a:chOff x="1452575" y="1595450"/>
            <a:chExt cx="6465000" cy="2833800"/>
          </a:xfrm>
        </p:grpSpPr>
        <p:sp>
          <p:nvSpPr>
            <p:cNvPr id="264" name="Google Shape;264;p30"/>
            <p:cNvSpPr/>
            <p:nvPr/>
          </p:nvSpPr>
          <p:spPr>
            <a:xfrm>
              <a:off x="1452575" y="1595450"/>
              <a:ext cx="6465000" cy="28338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5" name="Google Shape;265;p30"/>
            <p:cNvCxnSpPr/>
            <p:nvPr/>
          </p:nvCxnSpPr>
          <p:spPr>
            <a:xfrm>
              <a:off x="1785950" y="3814775"/>
              <a:ext cx="5607900" cy="0"/>
            </a:xfrm>
            <a:prstGeom prst="straightConnector1">
              <a:avLst/>
            </a:prstGeom>
            <a:noFill/>
            <a:ln cap="flat" cmpd="sng" w="76200">
              <a:solidFill>
                <a:srgbClr val="FF0000"/>
              </a:solidFill>
              <a:prstDash val="solid"/>
              <a:round/>
              <a:headEnd len="med" w="med" type="none"/>
              <a:tailEnd len="med" w="med" type="none"/>
            </a:ln>
          </p:spPr>
        </p:cxnSp>
        <p:cxnSp>
          <p:nvCxnSpPr>
            <p:cNvPr id="266" name="Google Shape;266;p30"/>
            <p:cNvCxnSpPr/>
            <p:nvPr/>
          </p:nvCxnSpPr>
          <p:spPr>
            <a:xfrm>
              <a:off x="1785950" y="3205175"/>
              <a:ext cx="5607900" cy="0"/>
            </a:xfrm>
            <a:prstGeom prst="straightConnector1">
              <a:avLst/>
            </a:prstGeom>
            <a:noFill/>
            <a:ln cap="flat" cmpd="sng" w="76200">
              <a:solidFill>
                <a:srgbClr val="0000FF"/>
              </a:solidFill>
              <a:prstDash val="solid"/>
              <a:round/>
              <a:headEnd len="med" w="med" type="none"/>
              <a:tailEnd len="med" w="med" type="none"/>
            </a:ln>
          </p:spPr>
        </p:cxnSp>
        <p:cxnSp>
          <p:nvCxnSpPr>
            <p:cNvPr id="267" name="Google Shape;267;p30"/>
            <p:cNvCxnSpPr/>
            <p:nvPr/>
          </p:nvCxnSpPr>
          <p:spPr>
            <a:xfrm rot="10800000">
              <a:off x="4685075" y="1866950"/>
              <a:ext cx="0" cy="2333700"/>
            </a:xfrm>
            <a:prstGeom prst="straightConnector1">
              <a:avLst/>
            </a:prstGeom>
            <a:noFill/>
            <a:ln cap="flat" cmpd="sng" w="76200">
              <a:solidFill>
                <a:srgbClr val="FFFF00"/>
              </a:solidFill>
              <a:prstDash val="solid"/>
              <a:round/>
              <a:headEnd len="med" w="med" type="none"/>
              <a:tailEnd len="med" w="med" type="none"/>
            </a:ln>
          </p:spPr>
        </p:cxnSp>
        <p:sp>
          <p:nvSpPr>
            <p:cNvPr id="268" name="Google Shape;268;p30"/>
            <p:cNvSpPr txBox="1"/>
            <p:nvPr/>
          </p:nvSpPr>
          <p:spPr>
            <a:xfrm>
              <a:off x="1964525" y="3926675"/>
              <a:ext cx="1012200" cy="400200"/>
            </a:xfrm>
            <a:prstGeom prst="rect">
              <a:avLst/>
            </a:prstGeom>
            <a:solidFill>
              <a:srgbClr val="FF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Average"/>
                  <a:ea typeface="Average"/>
                  <a:cs typeface="Average"/>
                  <a:sym typeface="Average"/>
                </a:rPr>
                <a:t>Cardinal</a:t>
              </a:r>
              <a:endParaRPr b="1">
                <a:solidFill>
                  <a:schemeClr val="dk1"/>
                </a:solidFill>
                <a:latin typeface="Average"/>
                <a:ea typeface="Average"/>
                <a:cs typeface="Average"/>
                <a:sym typeface="Average"/>
              </a:endParaRPr>
            </a:p>
          </p:txBody>
        </p:sp>
        <p:sp>
          <p:nvSpPr>
            <p:cNvPr id="269" name="Google Shape;269;p30"/>
            <p:cNvSpPr txBox="1"/>
            <p:nvPr/>
          </p:nvSpPr>
          <p:spPr>
            <a:xfrm>
              <a:off x="2421725" y="2707475"/>
              <a:ext cx="1312200" cy="400200"/>
            </a:xfrm>
            <a:prstGeom prst="rect">
              <a:avLst/>
            </a:prstGeom>
            <a:solidFill>
              <a:srgbClr val="0000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Average"/>
                  <a:ea typeface="Average"/>
                  <a:cs typeface="Average"/>
                  <a:sym typeface="Average"/>
                </a:rPr>
                <a:t>Non-</a:t>
              </a:r>
              <a:r>
                <a:rPr b="1" lang="en">
                  <a:solidFill>
                    <a:schemeClr val="dk1"/>
                  </a:solidFill>
                  <a:latin typeface="Average"/>
                  <a:ea typeface="Average"/>
                  <a:cs typeface="Average"/>
                  <a:sym typeface="Average"/>
                </a:rPr>
                <a:t>Cardinal</a:t>
              </a:r>
              <a:endParaRPr b="1">
                <a:solidFill>
                  <a:schemeClr val="dk1"/>
                </a:solidFill>
                <a:latin typeface="Average"/>
                <a:ea typeface="Average"/>
                <a:cs typeface="Average"/>
                <a:sym typeface="Average"/>
              </a:endParaRPr>
            </a:p>
          </p:txBody>
        </p:sp>
        <p:sp>
          <p:nvSpPr>
            <p:cNvPr id="270" name="Google Shape;270;p30"/>
            <p:cNvSpPr txBox="1"/>
            <p:nvPr/>
          </p:nvSpPr>
          <p:spPr>
            <a:xfrm rot="-5400000">
              <a:off x="4352925" y="2224100"/>
              <a:ext cx="13122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Average"/>
                  <a:ea typeface="Average"/>
                  <a:cs typeface="Average"/>
                  <a:sym typeface="Average"/>
                </a:rPr>
                <a:t>Ambicardinal</a:t>
              </a:r>
              <a:endParaRPr b="1">
                <a:solidFill>
                  <a:schemeClr val="lt1"/>
                </a:solidFill>
                <a:latin typeface="Average"/>
                <a:ea typeface="Average"/>
                <a:cs typeface="Average"/>
                <a:sym typeface="Average"/>
              </a:endParaRPr>
            </a:p>
          </p:txBody>
        </p:sp>
        <p:sp>
          <p:nvSpPr>
            <p:cNvPr id="271" name="Google Shape;271;p30"/>
            <p:cNvSpPr/>
            <p:nvPr/>
          </p:nvSpPr>
          <p:spPr>
            <a:xfrm>
              <a:off x="4572000" y="3080300"/>
              <a:ext cx="236700" cy="229800"/>
            </a:xfrm>
            <a:prstGeom prst="flowChartConnector">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
            <p:cNvSpPr/>
            <p:nvPr/>
          </p:nvSpPr>
          <p:spPr>
            <a:xfrm>
              <a:off x="4572000" y="3689900"/>
              <a:ext cx="236700" cy="229800"/>
            </a:xfrm>
            <a:prstGeom prst="flowChartConnector">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0"/>
            <p:cNvSpPr txBox="1"/>
            <p:nvPr/>
          </p:nvSpPr>
          <p:spPr>
            <a:xfrm>
              <a:off x="4879175" y="3309875"/>
              <a:ext cx="907200" cy="4002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Average"/>
                  <a:ea typeface="Average"/>
                  <a:cs typeface="Average"/>
                  <a:sym typeface="Average"/>
                </a:rPr>
                <a:t>Junctions</a:t>
              </a:r>
              <a:endParaRPr b="1">
                <a:latin typeface="Average"/>
                <a:ea typeface="Average"/>
                <a:cs typeface="Average"/>
                <a:sym typeface="Average"/>
              </a:endParaRPr>
            </a:p>
          </p:txBody>
        </p:sp>
      </p:grpSp>
      <p:pic>
        <p:nvPicPr>
          <p:cNvPr id="274" name="Google Shape;274;p30"/>
          <p:cNvPicPr preferRelativeResize="0"/>
          <p:nvPr/>
        </p:nvPicPr>
        <p:blipFill>
          <a:blip r:embed="rId3">
            <a:alphaModFix/>
          </a:blip>
          <a:stretch>
            <a:fillRect/>
          </a:stretch>
        </p:blipFill>
        <p:spPr>
          <a:xfrm>
            <a:off x="978568" y="1595450"/>
            <a:ext cx="7186864" cy="341582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1"/>
          <p:cNvSpPr txBox="1"/>
          <p:nvPr>
            <p:ph type="title"/>
          </p:nvPr>
        </p:nvSpPr>
        <p:spPr>
          <a:xfrm>
            <a:off x="6081425" y="1200150"/>
            <a:ext cx="2925000" cy="2743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Detail Log Process Flow</a:t>
            </a:r>
            <a:endParaRPr sz="3200" u="sng">
              <a:latin typeface="Roboto"/>
              <a:ea typeface="Roboto"/>
              <a:cs typeface="Roboto"/>
              <a:sym typeface="Roboto"/>
            </a:endParaRPr>
          </a:p>
          <a:p>
            <a:pPr indent="0" lvl="0" marL="0" rtl="0" algn="ctr">
              <a:spcBef>
                <a:spcPts val="0"/>
              </a:spcBef>
              <a:spcAft>
                <a:spcPts val="0"/>
              </a:spcAft>
              <a:buSzPts val="990"/>
              <a:buNone/>
            </a:pPr>
            <a:r>
              <a:t/>
            </a:r>
            <a:endParaRPr sz="3200" u="sng">
              <a:latin typeface="Roboto"/>
              <a:ea typeface="Roboto"/>
              <a:cs typeface="Roboto"/>
              <a:sym typeface="Roboto"/>
            </a:endParaRPr>
          </a:p>
          <a:p>
            <a:pPr indent="0" lvl="0" marL="0" rtl="0" algn="ctr">
              <a:spcBef>
                <a:spcPts val="0"/>
              </a:spcBef>
              <a:spcAft>
                <a:spcPts val="0"/>
              </a:spcAft>
              <a:buSzPts val="990"/>
              <a:buNone/>
            </a:pPr>
            <a:r>
              <a:rPr lang="en" sz="2300">
                <a:latin typeface="Roboto"/>
                <a:ea typeface="Roboto"/>
                <a:cs typeface="Roboto"/>
                <a:sym typeface="Roboto"/>
              </a:rPr>
              <a:t>Final Overlay</a:t>
            </a:r>
            <a:endParaRPr sz="2300">
              <a:latin typeface="Roboto"/>
              <a:ea typeface="Roboto"/>
              <a:cs typeface="Roboto"/>
              <a:sym typeface="Roboto"/>
            </a:endParaRPr>
          </a:p>
          <a:p>
            <a:pPr indent="0" lvl="0" marL="0" rtl="0" algn="ctr">
              <a:spcBef>
                <a:spcPts val="0"/>
              </a:spcBef>
              <a:spcAft>
                <a:spcPts val="0"/>
              </a:spcAft>
              <a:buSzPts val="990"/>
              <a:buNone/>
            </a:pPr>
            <a:r>
              <a:t/>
            </a:r>
            <a:endParaRPr b="1" sz="3200">
              <a:latin typeface="Roboto"/>
              <a:ea typeface="Roboto"/>
              <a:cs typeface="Roboto"/>
              <a:sym typeface="Roboto"/>
            </a:endParaRPr>
          </a:p>
        </p:txBody>
      </p:sp>
      <p:pic>
        <p:nvPicPr>
          <p:cNvPr id="280" name="Google Shape;280;p31"/>
          <p:cNvPicPr preferRelativeResize="0"/>
          <p:nvPr/>
        </p:nvPicPr>
        <p:blipFill>
          <a:blip r:embed="rId3">
            <a:alphaModFix/>
          </a:blip>
          <a:stretch>
            <a:fillRect/>
          </a:stretch>
        </p:blipFill>
        <p:spPr>
          <a:xfrm>
            <a:off x="211123" y="876225"/>
            <a:ext cx="5517354" cy="4035299"/>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2"/>
          <p:cNvSpPr txBox="1"/>
          <p:nvPr>
            <p:ph type="title"/>
          </p:nvPr>
        </p:nvSpPr>
        <p:spPr>
          <a:xfrm>
            <a:off x="457200" y="800752"/>
            <a:ext cx="8229600" cy="671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Detail Log Process Flow:</a:t>
            </a:r>
            <a:r>
              <a:rPr lang="en" sz="2300">
                <a:latin typeface="Roboto"/>
                <a:ea typeface="Roboto"/>
                <a:cs typeface="Roboto"/>
                <a:sym typeface="Roboto"/>
              </a:rPr>
              <a:t>  SHS Log Output</a:t>
            </a:r>
            <a:endParaRPr b="1" sz="3200">
              <a:latin typeface="Roboto"/>
              <a:ea typeface="Roboto"/>
              <a:cs typeface="Roboto"/>
              <a:sym typeface="Roboto"/>
            </a:endParaRPr>
          </a:p>
        </p:txBody>
      </p:sp>
      <p:pic>
        <p:nvPicPr>
          <p:cNvPr id="286" name="Google Shape;286;p32"/>
          <p:cNvPicPr preferRelativeResize="0"/>
          <p:nvPr/>
        </p:nvPicPr>
        <p:blipFill rotWithShape="1">
          <a:blip r:embed="rId3">
            <a:alphaModFix/>
          </a:blip>
          <a:srcRect b="12195" l="0" r="0" t="0"/>
          <a:stretch/>
        </p:blipFill>
        <p:spPr>
          <a:xfrm>
            <a:off x="161375" y="1604754"/>
            <a:ext cx="8626863" cy="3347444"/>
          </a:xfrm>
          <a:prstGeom prst="rect">
            <a:avLst/>
          </a:prstGeom>
          <a:noFill/>
          <a:ln>
            <a:noFill/>
          </a:ln>
          <a:effectLst>
            <a:outerShdw blurRad="57150" rotWithShape="0" algn="bl" dir="5400000" dist="19050">
              <a:srgbClr val="000000">
                <a:alpha val="50000"/>
              </a:srgbClr>
            </a:outerShdw>
          </a:effectLst>
        </p:spPr>
      </p:pic>
      <p:sp>
        <p:nvSpPr>
          <p:cNvPr id="287" name="Google Shape;287;p32"/>
          <p:cNvSpPr/>
          <p:nvPr/>
        </p:nvSpPr>
        <p:spPr>
          <a:xfrm>
            <a:off x="2137035" y="1472450"/>
            <a:ext cx="1285200" cy="3610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2"/>
          <p:cNvSpPr/>
          <p:nvPr/>
        </p:nvSpPr>
        <p:spPr>
          <a:xfrm>
            <a:off x="3378575" y="1472450"/>
            <a:ext cx="4972200" cy="3610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2"/>
          <p:cNvSpPr/>
          <p:nvPr/>
        </p:nvSpPr>
        <p:spPr>
          <a:xfrm>
            <a:off x="8290100" y="1472450"/>
            <a:ext cx="542400" cy="3610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8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8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3"/>
          <p:cNvSpPr txBox="1"/>
          <p:nvPr>
            <p:ph type="title"/>
          </p:nvPr>
        </p:nvSpPr>
        <p:spPr>
          <a:xfrm>
            <a:off x="4972050" y="1617855"/>
            <a:ext cx="4007100" cy="2870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Detail Log Process Flow:</a:t>
            </a:r>
            <a:r>
              <a:rPr lang="en" sz="2300">
                <a:latin typeface="Roboto"/>
                <a:ea typeface="Roboto"/>
                <a:cs typeface="Roboto"/>
                <a:sym typeface="Roboto"/>
              </a:rPr>
              <a:t>  </a:t>
            </a:r>
            <a:endParaRPr sz="2300">
              <a:latin typeface="Roboto"/>
              <a:ea typeface="Roboto"/>
              <a:cs typeface="Roboto"/>
              <a:sym typeface="Roboto"/>
            </a:endParaRPr>
          </a:p>
          <a:p>
            <a:pPr indent="0" lvl="0" marL="0" rtl="0" algn="ctr">
              <a:spcBef>
                <a:spcPts val="0"/>
              </a:spcBef>
              <a:spcAft>
                <a:spcPts val="0"/>
              </a:spcAft>
              <a:buSzPts val="990"/>
              <a:buNone/>
            </a:pPr>
            <a:r>
              <a:t/>
            </a:r>
            <a:endParaRPr sz="2300">
              <a:latin typeface="Roboto"/>
              <a:ea typeface="Roboto"/>
              <a:cs typeface="Roboto"/>
              <a:sym typeface="Roboto"/>
            </a:endParaRPr>
          </a:p>
          <a:p>
            <a:pPr indent="0" lvl="0" marL="0" rtl="0" algn="ctr">
              <a:spcBef>
                <a:spcPts val="0"/>
              </a:spcBef>
              <a:spcAft>
                <a:spcPts val="0"/>
              </a:spcAft>
              <a:buSzPts val="990"/>
              <a:buNone/>
            </a:pPr>
            <a:r>
              <a:rPr lang="en" sz="2300">
                <a:latin typeface="Roboto"/>
                <a:ea typeface="Roboto"/>
                <a:cs typeface="Roboto"/>
                <a:sym typeface="Roboto"/>
              </a:rPr>
              <a:t>Prepare To Write Output</a:t>
            </a:r>
            <a:endParaRPr b="1" sz="3200">
              <a:latin typeface="Roboto"/>
              <a:ea typeface="Roboto"/>
              <a:cs typeface="Roboto"/>
              <a:sym typeface="Roboto"/>
            </a:endParaRPr>
          </a:p>
        </p:txBody>
      </p:sp>
      <p:pic>
        <p:nvPicPr>
          <p:cNvPr id="295" name="Google Shape;295;p33"/>
          <p:cNvPicPr preferRelativeResize="0"/>
          <p:nvPr/>
        </p:nvPicPr>
        <p:blipFill>
          <a:blip r:embed="rId3">
            <a:alphaModFix/>
          </a:blip>
          <a:stretch>
            <a:fillRect/>
          </a:stretch>
        </p:blipFill>
        <p:spPr>
          <a:xfrm>
            <a:off x="1081950" y="941625"/>
            <a:ext cx="2956621" cy="4035300"/>
          </a:xfrm>
          <a:prstGeom prst="rect">
            <a:avLst/>
          </a:prstGeom>
          <a:no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457200" y="1002507"/>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a:latin typeface="Roboto"/>
                <a:ea typeface="Roboto"/>
                <a:cs typeface="Roboto"/>
                <a:sym typeface="Roboto"/>
              </a:rPr>
              <a:t>Background</a:t>
            </a:r>
            <a:endParaRPr sz="3200">
              <a:latin typeface="Roboto"/>
              <a:ea typeface="Roboto"/>
              <a:cs typeface="Roboto"/>
              <a:sym typeface="Roboto"/>
            </a:endParaRPr>
          </a:p>
        </p:txBody>
      </p:sp>
      <p:sp>
        <p:nvSpPr>
          <p:cNvPr id="98" name="Google Shape;98;p16"/>
          <p:cNvSpPr txBox="1"/>
          <p:nvPr/>
        </p:nvSpPr>
        <p:spPr>
          <a:xfrm>
            <a:off x="270600" y="1802075"/>
            <a:ext cx="8457000" cy="31554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ADOT 30-year tradition of State Highway Log Publication</a:t>
            </a:r>
            <a:endParaRPr sz="2400">
              <a:solidFill>
                <a:schemeClr val="dk1"/>
              </a:solidFill>
              <a:latin typeface="Roboto"/>
              <a:ea typeface="Roboto"/>
              <a:cs typeface="Roboto"/>
              <a:sym typeface="Roboto"/>
            </a:endParaRPr>
          </a:p>
          <a:p>
            <a:pPr indent="-381000" lvl="0" marL="457200" rtl="0" algn="l">
              <a:spcBef>
                <a:spcPts val="1000"/>
              </a:spcBef>
              <a:spcAft>
                <a:spcPts val="0"/>
              </a:spcAft>
              <a:buClr>
                <a:schemeClr val="dk1"/>
              </a:buClr>
              <a:buSzPts val="2400"/>
              <a:buFont typeface="Roboto"/>
              <a:buChar char="●"/>
            </a:pPr>
            <a:r>
              <a:rPr lang="en" sz="2400">
                <a:solidFill>
                  <a:schemeClr val="dk1"/>
                </a:solidFill>
                <a:latin typeface="Roboto"/>
                <a:ea typeface="Roboto"/>
                <a:cs typeface="Roboto"/>
                <a:sym typeface="Roboto"/>
              </a:rPr>
              <a:t>Summary Log </a:t>
            </a:r>
            <a:r>
              <a:rPr lang="en" sz="1600">
                <a:solidFill>
                  <a:schemeClr val="dk1"/>
                </a:solidFill>
                <a:latin typeface="Roboto"/>
                <a:ea typeface="Roboto"/>
                <a:cs typeface="Roboto"/>
                <a:sym typeface="Roboto"/>
              </a:rPr>
              <a:t>(by District / Org)</a:t>
            </a:r>
            <a:endParaRPr sz="1600">
              <a:solidFill>
                <a:schemeClr val="dk1"/>
              </a:solidFill>
              <a:latin typeface="Roboto"/>
              <a:ea typeface="Roboto"/>
              <a:cs typeface="Roboto"/>
              <a:sym typeface="Roboto"/>
            </a:endParaRPr>
          </a:p>
          <a:p>
            <a:pPr indent="0" lvl="0" marL="914400" rtl="0" algn="l">
              <a:spcBef>
                <a:spcPts val="0"/>
              </a:spcBef>
              <a:spcAft>
                <a:spcPts val="0"/>
              </a:spcAft>
              <a:buNone/>
            </a:pPr>
            <a:r>
              <a:rPr lang="en" sz="1800">
                <a:solidFill>
                  <a:schemeClr val="dk1"/>
                </a:solidFill>
                <a:latin typeface="Roboto"/>
                <a:ea typeface="Roboto"/>
                <a:cs typeface="Roboto"/>
                <a:sym typeface="Roboto"/>
              </a:rPr>
              <a:t>CL - Centerline Miles</a:t>
            </a:r>
            <a:endParaRPr sz="1800">
              <a:solidFill>
                <a:schemeClr val="dk1"/>
              </a:solidFill>
              <a:latin typeface="Roboto"/>
              <a:ea typeface="Roboto"/>
              <a:cs typeface="Roboto"/>
              <a:sym typeface="Roboto"/>
            </a:endParaRPr>
          </a:p>
          <a:p>
            <a:pPr indent="0" lvl="0" marL="914400" rtl="0" algn="l">
              <a:spcBef>
                <a:spcPts val="0"/>
              </a:spcBef>
              <a:spcAft>
                <a:spcPts val="0"/>
              </a:spcAft>
              <a:buNone/>
            </a:pPr>
            <a:r>
              <a:rPr lang="en" sz="1800">
                <a:solidFill>
                  <a:schemeClr val="dk1"/>
                </a:solidFill>
                <a:latin typeface="Roboto"/>
                <a:ea typeface="Roboto"/>
                <a:cs typeface="Roboto"/>
                <a:sym typeface="Roboto"/>
              </a:rPr>
              <a:t>LM - Lane Miles</a:t>
            </a:r>
            <a:endParaRPr sz="1800">
              <a:solidFill>
                <a:schemeClr val="dk1"/>
              </a:solidFill>
              <a:latin typeface="Roboto"/>
              <a:ea typeface="Roboto"/>
              <a:cs typeface="Roboto"/>
              <a:sym typeface="Roboto"/>
            </a:endParaRPr>
          </a:p>
          <a:p>
            <a:pPr indent="0" lvl="0" marL="914400" rtl="0" algn="l">
              <a:spcBef>
                <a:spcPts val="0"/>
              </a:spcBef>
              <a:spcAft>
                <a:spcPts val="0"/>
              </a:spcAft>
              <a:buNone/>
            </a:pPr>
            <a:r>
              <a:rPr lang="en" sz="1800">
                <a:solidFill>
                  <a:schemeClr val="dk1"/>
                </a:solidFill>
                <a:latin typeface="Roboto"/>
                <a:ea typeface="Roboto"/>
                <a:cs typeface="Roboto"/>
                <a:sym typeface="Roboto"/>
              </a:rPr>
              <a:t>MTLM - Maintenance Lane Miles  </a:t>
            </a:r>
            <a:endParaRPr sz="1800">
              <a:solidFill>
                <a:schemeClr val="dk1"/>
              </a:solidFill>
              <a:latin typeface="Roboto"/>
              <a:ea typeface="Roboto"/>
              <a:cs typeface="Roboto"/>
              <a:sym typeface="Roboto"/>
            </a:endParaRPr>
          </a:p>
          <a:p>
            <a:pPr indent="-381000" lvl="0" marL="457200" rtl="0" algn="l">
              <a:spcBef>
                <a:spcPts val="1000"/>
              </a:spcBef>
              <a:spcAft>
                <a:spcPts val="0"/>
              </a:spcAft>
              <a:buClr>
                <a:schemeClr val="dk1"/>
              </a:buClr>
              <a:buSzPts val="2400"/>
              <a:buFont typeface="Roboto"/>
              <a:buChar char="●"/>
            </a:pPr>
            <a:r>
              <a:rPr lang="en" sz="2400">
                <a:solidFill>
                  <a:schemeClr val="dk1"/>
                </a:solidFill>
                <a:latin typeface="Roboto"/>
                <a:ea typeface="Roboto"/>
                <a:cs typeface="Roboto"/>
                <a:sym typeface="Roboto"/>
              </a:rPr>
              <a:t>Detail Log </a:t>
            </a:r>
            <a:endParaRPr sz="2400">
              <a:solidFill>
                <a:schemeClr val="dk1"/>
              </a:solidFill>
              <a:latin typeface="Roboto"/>
              <a:ea typeface="Roboto"/>
              <a:cs typeface="Roboto"/>
              <a:sym typeface="Roboto"/>
            </a:endParaRPr>
          </a:p>
          <a:p>
            <a:pPr indent="0" lvl="0" marL="914400" rtl="0" algn="l">
              <a:spcBef>
                <a:spcPts val="0"/>
              </a:spcBef>
              <a:spcAft>
                <a:spcPts val="0"/>
              </a:spcAft>
              <a:buNone/>
            </a:pPr>
            <a:r>
              <a:rPr lang="en" sz="1800">
                <a:solidFill>
                  <a:schemeClr val="dk1"/>
                </a:solidFill>
                <a:latin typeface="Roboto"/>
                <a:ea typeface="Roboto"/>
                <a:cs typeface="Roboto"/>
                <a:sym typeface="Roboto"/>
              </a:rPr>
              <a:t>Asset inventory along DOT-maintained routes</a:t>
            </a:r>
            <a:endParaRPr sz="2400">
              <a:solidFill>
                <a:schemeClr val="dk1"/>
              </a:solidFill>
              <a:latin typeface="Roboto"/>
              <a:ea typeface="Roboto"/>
              <a:cs typeface="Roboto"/>
              <a:sym typeface="Roboto"/>
            </a:endParaRPr>
          </a:p>
          <a:p>
            <a:pPr indent="-381000" lvl="0" marL="457200" rtl="0" algn="l">
              <a:spcBef>
                <a:spcPts val="1000"/>
              </a:spcBef>
              <a:spcAft>
                <a:spcPts val="0"/>
              </a:spcAft>
              <a:buClr>
                <a:schemeClr val="dk1"/>
              </a:buClr>
              <a:buSzPts val="2400"/>
              <a:buFont typeface="Roboto"/>
              <a:buChar char="●"/>
            </a:pPr>
            <a:r>
              <a:rPr lang="en" sz="2400">
                <a:solidFill>
                  <a:schemeClr val="dk1"/>
                </a:solidFill>
                <a:latin typeface="Roboto"/>
                <a:ea typeface="Roboto"/>
                <a:cs typeface="Roboto"/>
                <a:sym typeface="Roboto"/>
              </a:rPr>
              <a:t>Interrupted in 2014 with the Esri R&amp;H implementation</a:t>
            </a:r>
            <a:endParaRPr sz="2400">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4"/>
          <p:cNvSpPr txBox="1"/>
          <p:nvPr>
            <p:ph type="title"/>
          </p:nvPr>
        </p:nvSpPr>
        <p:spPr>
          <a:xfrm>
            <a:off x="6623650" y="772075"/>
            <a:ext cx="2520300" cy="1078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Detail Log </a:t>
            </a:r>
            <a:r>
              <a:rPr lang="en" sz="3200" u="sng">
                <a:latin typeface="Roboto"/>
                <a:ea typeface="Roboto"/>
                <a:cs typeface="Roboto"/>
                <a:sym typeface="Roboto"/>
              </a:rPr>
              <a:t>Architecture</a:t>
            </a:r>
            <a:endParaRPr b="1" sz="3200">
              <a:latin typeface="Roboto"/>
              <a:ea typeface="Roboto"/>
              <a:cs typeface="Roboto"/>
              <a:sym typeface="Roboto"/>
            </a:endParaRPr>
          </a:p>
        </p:txBody>
      </p:sp>
      <p:sp>
        <p:nvSpPr>
          <p:cNvPr id="301" name="Google Shape;301;p34"/>
          <p:cNvSpPr/>
          <p:nvPr/>
        </p:nvSpPr>
        <p:spPr>
          <a:xfrm>
            <a:off x="3201425" y="821475"/>
            <a:ext cx="1716300" cy="1255800"/>
          </a:xfrm>
          <a:prstGeom prst="bevel">
            <a:avLst>
              <a:gd fmla="val 12500" name="adj"/>
            </a:avLst>
          </a:prstGeom>
          <a:solidFill>
            <a:srgbClr val="00336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lt1"/>
                </a:solidFill>
              </a:rPr>
              <a:t>ArcGIS Experience Builder</a:t>
            </a:r>
            <a:endParaRPr b="1" sz="1700">
              <a:solidFill>
                <a:schemeClr val="lt1"/>
              </a:solidFill>
            </a:endParaRPr>
          </a:p>
        </p:txBody>
      </p:sp>
      <p:sp>
        <p:nvSpPr>
          <p:cNvPr id="302" name="Google Shape;302;p34"/>
          <p:cNvSpPr/>
          <p:nvPr/>
        </p:nvSpPr>
        <p:spPr>
          <a:xfrm>
            <a:off x="1393875" y="2343150"/>
            <a:ext cx="1447525" cy="791875"/>
          </a:xfrm>
          <a:prstGeom prst="flowChartPredefinedProcess">
            <a:avLst/>
          </a:prstGeom>
          <a:solidFill>
            <a:srgbClr val="0033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ArcGIS Dashboard</a:t>
            </a:r>
            <a:endParaRPr>
              <a:solidFill>
                <a:schemeClr val="lt1"/>
              </a:solidFill>
            </a:endParaRPr>
          </a:p>
        </p:txBody>
      </p:sp>
      <p:sp>
        <p:nvSpPr>
          <p:cNvPr id="303" name="Google Shape;303;p34"/>
          <p:cNvSpPr/>
          <p:nvPr/>
        </p:nvSpPr>
        <p:spPr>
          <a:xfrm>
            <a:off x="3419400" y="2343156"/>
            <a:ext cx="1280340" cy="791856"/>
          </a:xfrm>
          <a:prstGeom prst="flowChartDocument">
            <a:avLst/>
          </a:prstGeom>
          <a:solidFill>
            <a:srgbClr val="0033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ArcGIS Online Table</a:t>
            </a:r>
            <a:endParaRPr>
              <a:solidFill>
                <a:schemeClr val="lt1"/>
              </a:solidFill>
            </a:endParaRPr>
          </a:p>
        </p:txBody>
      </p:sp>
      <p:sp>
        <p:nvSpPr>
          <p:cNvPr id="304" name="Google Shape;304;p34"/>
          <p:cNvSpPr/>
          <p:nvPr/>
        </p:nvSpPr>
        <p:spPr>
          <a:xfrm>
            <a:off x="5887350" y="2343175"/>
            <a:ext cx="1789675" cy="791850"/>
          </a:xfrm>
          <a:prstGeom prst="flowChartPreparation">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ArcGIS Survey123 App</a:t>
            </a:r>
            <a:endParaRPr>
              <a:solidFill>
                <a:schemeClr val="lt1"/>
              </a:solidFill>
            </a:endParaRPr>
          </a:p>
        </p:txBody>
      </p:sp>
      <p:sp>
        <p:nvSpPr>
          <p:cNvPr id="305" name="Google Shape;305;p34"/>
          <p:cNvSpPr/>
          <p:nvPr/>
        </p:nvSpPr>
        <p:spPr>
          <a:xfrm>
            <a:off x="3331000" y="4368238"/>
            <a:ext cx="1230900" cy="710475"/>
          </a:xfrm>
          <a:prstGeom prst="flowChartPunchedTap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FME Translation</a:t>
            </a:r>
            <a:endParaRPr b="1">
              <a:solidFill>
                <a:schemeClr val="dk1"/>
              </a:solidFill>
            </a:endParaRPr>
          </a:p>
        </p:txBody>
      </p:sp>
      <p:cxnSp>
        <p:nvCxnSpPr>
          <p:cNvPr id="306" name="Google Shape;306;p34"/>
          <p:cNvCxnSpPr>
            <a:stCxn id="305" idx="0"/>
            <a:endCxn id="307" idx="2"/>
          </p:cNvCxnSpPr>
          <p:nvPr/>
        </p:nvCxnSpPr>
        <p:spPr>
          <a:xfrm rot="10800000">
            <a:off x="3946450" y="4095185"/>
            <a:ext cx="0" cy="344100"/>
          </a:xfrm>
          <a:prstGeom prst="straightConnector1">
            <a:avLst/>
          </a:prstGeom>
          <a:noFill/>
          <a:ln cap="flat" cmpd="sng" w="19050">
            <a:solidFill>
              <a:schemeClr val="dk1"/>
            </a:solidFill>
            <a:prstDash val="solid"/>
            <a:round/>
            <a:headEnd len="med" w="med" type="none"/>
            <a:tailEnd len="med" w="med" type="triangle"/>
          </a:ln>
        </p:spPr>
      </p:cxnSp>
      <p:sp>
        <p:nvSpPr>
          <p:cNvPr id="308" name="Google Shape;308;p34"/>
          <p:cNvSpPr/>
          <p:nvPr/>
        </p:nvSpPr>
        <p:spPr>
          <a:xfrm>
            <a:off x="1477463" y="3436400"/>
            <a:ext cx="1280350" cy="669375"/>
          </a:xfrm>
          <a:prstGeom prst="flowChartOffpageConnector">
            <a:avLst/>
          </a:prstGeom>
          <a:solidFill>
            <a:srgbClr val="0033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ArcGIS Web Map</a:t>
            </a:r>
            <a:endParaRPr>
              <a:solidFill>
                <a:schemeClr val="lt1"/>
              </a:solidFill>
            </a:endParaRPr>
          </a:p>
        </p:txBody>
      </p:sp>
      <p:cxnSp>
        <p:nvCxnSpPr>
          <p:cNvPr id="309" name="Google Shape;309;p34"/>
          <p:cNvCxnSpPr>
            <a:stCxn id="308" idx="0"/>
            <a:endCxn id="302" idx="2"/>
          </p:cNvCxnSpPr>
          <p:nvPr/>
        </p:nvCxnSpPr>
        <p:spPr>
          <a:xfrm rot="10800000">
            <a:off x="2117638" y="3134900"/>
            <a:ext cx="0" cy="301500"/>
          </a:xfrm>
          <a:prstGeom prst="straightConnector1">
            <a:avLst/>
          </a:prstGeom>
          <a:noFill/>
          <a:ln cap="flat" cmpd="sng" w="19050">
            <a:solidFill>
              <a:schemeClr val="dk1"/>
            </a:solidFill>
            <a:prstDash val="solid"/>
            <a:round/>
            <a:headEnd len="med" w="med" type="none"/>
            <a:tailEnd len="med" w="med" type="triangle"/>
          </a:ln>
        </p:spPr>
      </p:cxnSp>
      <p:cxnSp>
        <p:nvCxnSpPr>
          <p:cNvPr id="310" name="Google Shape;310;p34"/>
          <p:cNvCxnSpPr>
            <a:stCxn id="302" idx="0"/>
            <a:endCxn id="301" idx="4"/>
          </p:cNvCxnSpPr>
          <p:nvPr/>
        </p:nvCxnSpPr>
        <p:spPr>
          <a:xfrm flipH="1" rot="10800000">
            <a:off x="2117638" y="1449450"/>
            <a:ext cx="1083900" cy="893700"/>
          </a:xfrm>
          <a:prstGeom prst="straightConnector1">
            <a:avLst/>
          </a:prstGeom>
          <a:noFill/>
          <a:ln cap="flat" cmpd="sng" w="19050">
            <a:solidFill>
              <a:schemeClr val="dk1"/>
            </a:solidFill>
            <a:prstDash val="solid"/>
            <a:round/>
            <a:headEnd len="med" w="med" type="none"/>
            <a:tailEnd len="med" w="med" type="triangle"/>
          </a:ln>
        </p:spPr>
      </p:cxnSp>
      <p:cxnSp>
        <p:nvCxnSpPr>
          <p:cNvPr id="311" name="Google Shape;311;p34"/>
          <p:cNvCxnSpPr>
            <a:stCxn id="304" idx="0"/>
            <a:endCxn id="301" idx="0"/>
          </p:cNvCxnSpPr>
          <p:nvPr/>
        </p:nvCxnSpPr>
        <p:spPr>
          <a:xfrm rot="10800000">
            <a:off x="4917688" y="1449475"/>
            <a:ext cx="1864500" cy="893700"/>
          </a:xfrm>
          <a:prstGeom prst="straightConnector1">
            <a:avLst/>
          </a:prstGeom>
          <a:noFill/>
          <a:ln cap="flat" cmpd="sng" w="19050">
            <a:solidFill>
              <a:schemeClr val="dk1"/>
            </a:solidFill>
            <a:prstDash val="solid"/>
            <a:round/>
            <a:headEnd len="med" w="med" type="none"/>
            <a:tailEnd len="med" w="med" type="triangle"/>
          </a:ln>
        </p:spPr>
      </p:cxnSp>
      <p:cxnSp>
        <p:nvCxnSpPr>
          <p:cNvPr id="312" name="Google Shape;312;p34"/>
          <p:cNvCxnSpPr>
            <a:stCxn id="304" idx="1"/>
            <a:endCxn id="303" idx="3"/>
          </p:cNvCxnSpPr>
          <p:nvPr/>
        </p:nvCxnSpPr>
        <p:spPr>
          <a:xfrm rot="10800000">
            <a:off x="4699650" y="2739100"/>
            <a:ext cx="1187700" cy="0"/>
          </a:xfrm>
          <a:prstGeom prst="straightConnector1">
            <a:avLst/>
          </a:prstGeom>
          <a:noFill/>
          <a:ln cap="flat" cmpd="sng" w="19050">
            <a:solidFill>
              <a:schemeClr val="dk1"/>
            </a:solidFill>
            <a:prstDash val="solid"/>
            <a:round/>
            <a:headEnd len="med" w="med" type="none"/>
            <a:tailEnd len="med" w="med" type="triangle"/>
          </a:ln>
        </p:spPr>
      </p:cxnSp>
      <p:cxnSp>
        <p:nvCxnSpPr>
          <p:cNvPr id="313" name="Google Shape;313;p34"/>
          <p:cNvCxnSpPr>
            <a:stCxn id="303" idx="0"/>
            <a:endCxn id="301" idx="2"/>
          </p:cNvCxnSpPr>
          <p:nvPr/>
        </p:nvCxnSpPr>
        <p:spPr>
          <a:xfrm rot="10800000">
            <a:off x="4059570" y="2077356"/>
            <a:ext cx="0" cy="265800"/>
          </a:xfrm>
          <a:prstGeom prst="straightConnector1">
            <a:avLst/>
          </a:prstGeom>
          <a:noFill/>
          <a:ln cap="flat" cmpd="sng" w="19050">
            <a:solidFill>
              <a:schemeClr val="dk1"/>
            </a:solidFill>
            <a:prstDash val="solid"/>
            <a:round/>
            <a:headEnd len="med" w="med" type="none"/>
            <a:tailEnd len="med" w="med" type="triangle"/>
          </a:ln>
        </p:spPr>
      </p:cxnSp>
      <p:sp>
        <p:nvSpPr>
          <p:cNvPr id="314" name="Google Shape;314;p34"/>
          <p:cNvSpPr/>
          <p:nvPr/>
        </p:nvSpPr>
        <p:spPr>
          <a:xfrm>
            <a:off x="6258188" y="4347925"/>
            <a:ext cx="1080500" cy="791875"/>
          </a:xfrm>
          <a:prstGeom prst="flowChartMagneticDisk">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Roads and Highways</a:t>
            </a:r>
            <a:endParaRPr>
              <a:solidFill>
                <a:schemeClr val="lt1"/>
              </a:solidFill>
            </a:endParaRPr>
          </a:p>
        </p:txBody>
      </p:sp>
      <p:sp>
        <p:nvSpPr>
          <p:cNvPr id="315" name="Google Shape;315;p34"/>
          <p:cNvSpPr/>
          <p:nvPr/>
        </p:nvSpPr>
        <p:spPr>
          <a:xfrm>
            <a:off x="4929513" y="4409185"/>
            <a:ext cx="969516" cy="669384"/>
          </a:xfrm>
          <a:prstGeom prst="flowChartMultidocument">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Event Layers</a:t>
            </a:r>
            <a:endParaRPr>
              <a:solidFill>
                <a:schemeClr val="lt1"/>
              </a:solidFill>
            </a:endParaRPr>
          </a:p>
        </p:txBody>
      </p:sp>
      <p:cxnSp>
        <p:nvCxnSpPr>
          <p:cNvPr id="316" name="Google Shape;316;p34"/>
          <p:cNvCxnSpPr>
            <a:stCxn id="314" idx="2"/>
            <a:endCxn id="315" idx="3"/>
          </p:cNvCxnSpPr>
          <p:nvPr/>
        </p:nvCxnSpPr>
        <p:spPr>
          <a:xfrm rot="10800000">
            <a:off x="5899088" y="4743863"/>
            <a:ext cx="359100" cy="0"/>
          </a:xfrm>
          <a:prstGeom prst="straightConnector1">
            <a:avLst/>
          </a:prstGeom>
          <a:noFill/>
          <a:ln cap="flat" cmpd="sng" w="19050">
            <a:solidFill>
              <a:schemeClr val="dk1"/>
            </a:solidFill>
            <a:prstDash val="solid"/>
            <a:round/>
            <a:headEnd len="med" w="med" type="none"/>
            <a:tailEnd len="med" w="med" type="triangle"/>
          </a:ln>
        </p:spPr>
      </p:cxnSp>
      <p:cxnSp>
        <p:nvCxnSpPr>
          <p:cNvPr id="317" name="Google Shape;317;p34"/>
          <p:cNvCxnSpPr>
            <a:stCxn id="315" idx="1"/>
            <a:endCxn id="305" idx="3"/>
          </p:cNvCxnSpPr>
          <p:nvPr/>
        </p:nvCxnSpPr>
        <p:spPr>
          <a:xfrm rot="10800000">
            <a:off x="4562013" y="4723477"/>
            <a:ext cx="367500" cy="20400"/>
          </a:xfrm>
          <a:prstGeom prst="straightConnector1">
            <a:avLst/>
          </a:prstGeom>
          <a:noFill/>
          <a:ln cap="flat" cmpd="sng" w="19050">
            <a:solidFill>
              <a:schemeClr val="dk1"/>
            </a:solidFill>
            <a:prstDash val="solid"/>
            <a:round/>
            <a:headEnd len="med" w="med" type="none"/>
            <a:tailEnd len="med" w="med" type="triangle"/>
          </a:ln>
        </p:spPr>
      </p:cxnSp>
      <p:cxnSp>
        <p:nvCxnSpPr>
          <p:cNvPr id="318" name="Google Shape;318;p34"/>
          <p:cNvCxnSpPr>
            <a:stCxn id="304" idx="2"/>
            <a:endCxn id="314" idx="1"/>
          </p:cNvCxnSpPr>
          <p:nvPr/>
        </p:nvCxnSpPr>
        <p:spPr>
          <a:xfrm>
            <a:off x="6782188" y="3135025"/>
            <a:ext cx="16200" cy="1212900"/>
          </a:xfrm>
          <a:prstGeom prst="straightConnector1">
            <a:avLst/>
          </a:prstGeom>
          <a:noFill/>
          <a:ln cap="flat" cmpd="sng" w="19050">
            <a:solidFill>
              <a:schemeClr val="dk1"/>
            </a:solidFill>
            <a:prstDash val="solid"/>
            <a:round/>
            <a:headEnd len="med" w="med" type="none"/>
            <a:tailEnd len="med" w="med" type="triangle"/>
          </a:ln>
        </p:spPr>
      </p:cxnSp>
      <p:sp>
        <p:nvSpPr>
          <p:cNvPr id="307" name="Google Shape;307;p34"/>
          <p:cNvSpPr/>
          <p:nvPr/>
        </p:nvSpPr>
        <p:spPr>
          <a:xfrm>
            <a:off x="3306275" y="3355694"/>
            <a:ext cx="1280340" cy="791856"/>
          </a:xfrm>
          <a:prstGeom prst="flowChartDocument">
            <a:avLst/>
          </a:prstGeom>
          <a:solidFill>
            <a:srgbClr val="0033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ArcGIS Online Table</a:t>
            </a:r>
            <a:endParaRPr>
              <a:solidFill>
                <a:schemeClr val="lt1"/>
              </a:solidFill>
            </a:endParaRPr>
          </a:p>
        </p:txBody>
      </p:sp>
      <p:cxnSp>
        <p:nvCxnSpPr>
          <p:cNvPr id="319" name="Google Shape;319;p34"/>
          <p:cNvCxnSpPr>
            <a:stCxn id="307" idx="1"/>
            <a:endCxn id="308" idx="3"/>
          </p:cNvCxnSpPr>
          <p:nvPr/>
        </p:nvCxnSpPr>
        <p:spPr>
          <a:xfrm flipH="1">
            <a:off x="2757875" y="3751622"/>
            <a:ext cx="548400" cy="19500"/>
          </a:xfrm>
          <a:prstGeom prst="straightConnector1">
            <a:avLst/>
          </a:prstGeom>
          <a:noFill/>
          <a:ln cap="flat" cmpd="sng" w="19050">
            <a:solidFill>
              <a:schemeClr val="dk1"/>
            </a:solidFill>
            <a:prstDash val="solid"/>
            <a:round/>
            <a:headEnd len="med" w="med" type="none"/>
            <a:tailEnd len="med" w="med" type="triangle"/>
          </a:ln>
        </p:spPr>
      </p:cxnSp>
      <p:cxnSp>
        <p:nvCxnSpPr>
          <p:cNvPr id="320" name="Google Shape;320;p34"/>
          <p:cNvCxnSpPr>
            <a:stCxn id="307" idx="1"/>
            <a:endCxn id="302" idx="3"/>
          </p:cNvCxnSpPr>
          <p:nvPr/>
        </p:nvCxnSpPr>
        <p:spPr>
          <a:xfrm rot="10800000">
            <a:off x="2841275" y="2739122"/>
            <a:ext cx="465000" cy="1012500"/>
          </a:xfrm>
          <a:prstGeom prst="straightConnector1">
            <a:avLst/>
          </a:prstGeom>
          <a:noFill/>
          <a:ln cap="flat" cmpd="sng" w="19050">
            <a:solidFill>
              <a:schemeClr val="dk1"/>
            </a:solidFill>
            <a:prstDash val="solid"/>
            <a:round/>
            <a:headEnd len="med" w="med" type="none"/>
            <a:tailEnd len="med" w="med" type="triangle"/>
          </a:ln>
        </p:spPr>
      </p:cxnSp>
      <p:sp>
        <p:nvSpPr>
          <p:cNvPr id="321" name="Google Shape;321;p34"/>
          <p:cNvSpPr/>
          <p:nvPr/>
        </p:nvSpPr>
        <p:spPr>
          <a:xfrm>
            <a:off x="913025" y="4327550"/>
            <a:ext cx="1864512" cy="791856"/>
          </a:xfrm>
          <a:prstGeom prst="flowChartMultidocumen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rPr>
              <a:t>Lookup Tables / External Data</a:t>
            </a:r>
            <a:endParaRPr b="1">
              <a:solidFill>
                <a:schemeClr val="dk1"/>
              </a:solidFill>
            </a:endParaRPr>
          </a:p>
        </p:txBody>
      </p:sp>
      <p:cxnSp>
        <p:nvCxnSpPr>
          <p:cNvPr id="322" name="Google Shape;322;p34"/>
          <p:cNvCxnSpPr>
            <a:stCxn id="321" idx="3"/>
            <a:endCxn id="305" idx="1"/>
          </p:cNvCxnSpPr>
          <p:nvPr/>
        </p:nvCxnSpPr>
        <p:spPr>
          <a:xfrm>
            <a:off x="2777537" y="4723478"/>
            <a:ext cx="553500" cy="0"/>
          </a:xfrm>
          <a:prstGeom prst="straightConnector1">
            <a:avLst/>
          </a:prstGeom>
          <a:noFill/>
          <a:ln cap="flat" cmpd="sng" w="19050">
            <a:solidFill>
              <a:schemeClr val="dk1"/>
            </a:solidFill>
            <a:prstDash val="solid"/>
            <a:round/>
            <a:headEnd len="med" w="med" type="none"/>
            <a:tailEnd len="med" w="med" type="triangle"/>
          </a:ln>
        </p:spPr>
      </p:cxnSp>
      <p:sp>
        <p:nvSpPr>
          <p:cNvPr id="323" name="Google Shape;323;p34"/>
          <p:cNvSpPr/>
          <p:nvPr/>
        </p:nvSpPr>
        <p:spPr>
          <a:xfrm>
            <a:off x="656800" y="1053450"/>
            <a:ext cx="1604375" cy="791850"/>
          </a:xfrm>
          <a:prstGeom prst="flowChartInputOutpu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HTML/JS Web Page</a:t>
            </a:r>
            <a:endParaRPr b="1"/>
          </a:p>
        </p:txBody>
      </p:sp>
      <p:cxnSp>
        <p:nvCxnSpPr>
          <p:cNvPr id="324" name="Google Shape;324;p34"/>
          <p:cNvCxnSpPr>
            <a:stCxn id="323" idx="5"/>
            <a:endCxn id="301" idx="4"/>
          </p:cNvCxnSpPr>
          <p:nvPr/>
        </p:nvCxnSpPr>
        <p:spPr>
          <a:xfrm>
            <a:off x="2100738" y="1449375"/>
            <a:ext cx="1100700" cy="0"/>
          </a:xfrm>
          <a:prstGeom prst="straightConnector1">
            <a:avLst/>
          </a:prstGeom>
          <a:noFill/>
          <a:ln cap="flat" cmpd="sng" w="19050">
            <a:solidFill>
              <a:schemeClr val="dk1"/>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5"/>
          <p:cNvSpPr txBox="1"/>
          <p:nvPr>
            <p:ph type="title"/>
          </p:nvPr>
        </p:nvSpPr>
        <p:spPr>
          <a:xfrm>
            <a:off x="0" y="662225"/>
            <a:ext cx="67278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 sz="3200">
                <a:latin typeface="Roboto"/>
                <a:ea typeface="Roboto"/>
                <a:cs typeface="Roboto"/>
                <a:sym typeface="Roboto"/>
              </a:rPr>
              <a:t>Dashboard Demo</a:t>
            </a:r>
            <a:endParaRPr sz="3200">
              <a:latin typeface="Roboto"/>
              <a:ea typeface="Roboto"/>
              <a:cs typeface="Roboto"/>
              <a:sym typeface="Roboto"/>
            </a:endParaRPr>
          </a:p>
        </p:txBody>
      </p:sp>
      <p:sp>
        <p:nvSpPr>
          <p:cNvPr id="330" name="Google Shape;330;p35"/>
          <p:cNvSpPr txBox="1"/>
          <p:nvPr/>
        </p:nvSpPr>
        <p:spPr>
          <a:xfrm>
            <a:off x="144025" y="1419600"/>
            <a:ext cx="8476500" cy="301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Highway Log: </a:t>
            </a:r>
            <a:r>
              <a:rPr lang="en" sz="1700" u="sng">
                <a:solidFill>
                  <a:schemeClr val="hlink"/>
                </a:solidFill>
                <a:latin typeface="Calibri"/>
                <a:ea typeface="Calibri"/>
                <a:cs typeface="Calibri"/>
                <a:sym typeface="Calibri"/>
                <a:hlinkClick r:id="rId3"/>
              </a:rPr>
              <a:t>https://experience.arcgis.com/experience/c73df006de8040e19bc5c6950490ce27/</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rPr lang="en" sz="1700">
                <a:latin typeface="Calibri"/>
                <a:ea typeface="Calibri"/>
                <a:cs typeface="Calibri"/>
                <a:sym typeface="Calibri"/>
              </a:rPr>
              <a:t>Summary Log: </a:t>
            </a:r>
            <a:r>
              <a:rPr lang="en" sz="1700" u="sng">
                <a:solidFill>
                  <a:schemeClr val="hlink"/>
                </a:solidFill>
                <a:latin typeface="Calibri"/>
                <a:ea typeface="Calibri"/>
                <a:cs typeface="Calibri"/>
                <a:sym typeface="Calibri"/>
                <a:hlinkClick r:id="rId4"/>
              </a:rPr>
              <a:t>https://datastudio.google.com/u/3/reporting/b753c786-1340-4f19-bc9e-3688efffe267/page/p_9aux6bahnc</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rPr lang="en" sz="1700">
                <a:latin typeface="Calibri"/>
                <a:ea typeface="Calibri"/>
                <a:cs typeface="Calibri"/>
                <a:sym typeface="Calibri"/>
              </a:rPr>
              <a:t>Metadata: </a:t>
            </a:r>
            <a:endParaRPr sz="1700">
              <a:latin typeface="Calibri"/>
              <a:ea typeface="Calibri"/>
              <a:cs typeface="Calibri"/>
              <a:sym typeface="Calibri"/>
            </a:endParaRPr>
          </a:p>
          <a:p>
            <a:pPr indent="0" lvl="0" marL="0" rtl="0" algn="l">
              <a:spcBef>
                <a:spcPts val="0"/>
              </a:spcBef>
              <a:spcAft>
                <a:spcPts val="0"/>
              </a:spcAft>
              <a:buNone/>
            </a:pPr>
            <a:r>
              <a:rPr lang="en" sz="1700" u="sng">
                <a:solidFill>
                  <a:schemeClr val="hlink"/>
                </a:solidFill>
                <a:latin typeface="Calibri"/>
                <a:ea typeface="Calibri"/>
                <a:cs typeface="Calibri"/>
                <a:sym typeface="Calibri"/>
                <a:hlinkClick r:id="rId5"/>
              </a:rPr>
              <a:t>https://arcg.is/14zOHG0</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457200" y="1002507"/>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a:latin typeface="Roboto"/>
                <a:ea typeface="Roboto"/>
                <a:cs typeface="Roboto"/>
                <a:sym typeface="Roboto"/>
              </a:rPr>
              <a:t>ADOT Usage</a:t>
            </a:r>
            <a:endParaRPr sz="3200">
              <a:latin typeface="Roboto"/>
              <a:ea typeface="Roboto"/>
              <a:cs typeface="Roboto"/>
              <a:sym typeface="Roboto"/>
            </a:endParaRPr>
          </a:p>
        </p:txBody>
      </p:sp>
      <p:sp>
        <p:nvSpPr>
          <p:cNvPr id="104" name="Google Shape;104;p17"/>
          <p:cNvSpPr txBox="1"/>
          <p:nvPr/>
        </p:nvSpPr>
        <p:spPr>
          <a:xfrm>
            <a:off x="270600" y="1802075"/>
            <a:ext cx="4301400" cy="21600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Mileage Summaries</a:t>
            </a:r>
            <a:endParaRPr sz="2400">
              <a:solidFill>
                <a:schemeClr val="dk1"/>
              </a:solidFill>
              <a:latin typeface="Roboto"/>
              <a:ea typeface="Roboto"/>
              <a:cs typeface="Roboto"/>
              <a:sym typeface="Roboto"/>
            </a:endParaRPr>
          </a:p>
          <a:p>
            <a:pPr indent="-381000" lvl="0" marL="457200" rtl="0" algn="l">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Detailing Project History</a:t>
            </a:r>
            <a:endParaRPr sz="2400">
              <a:solidFill>
                <a:schemeClr val="dk1"/>
              </a:solidFill>
              <a:latin typeface="Roboto"/>
              <a:ea typeface="Roboto"/>
              <a:cs typeface="Roboto"/>
              <a:sym typeface="Roboto"/>
            </a:endParaRPr>
          </a:p>
          <a:p>
            <a:pPr indent="-381000" lvl="0" marL="457200" rtl="0" algn="l">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Roadway Inventory</a:t>
            </a:r>
            <a:endParaRPr sz="2400">
              <a:solidFill>
                <a:schemeClr val="dk1"/>
              </a:solidFill>
              <a:latin typeface="Roboto"/>
              <a:ea typeface="Roboto"/>
              <a:cs typeface="Roboto"/>
              <a:sym typeface="Roboto"/>
            </a:endParaRPr>
          </a:p>
          <a:p>
            <a:pPr indent="-381000" lvl="0" marL="457200" rtl="0" algn="l">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District Summaries</a:t>
            </a:r>
            <a:endParaRPr sz="2400">
              <a:solidFill>
                <a:schemeClr val="dk1"/>
              </a:solidFill>
              <a:latin typeface="Roboto"/>
              <a:ea typeface="Roboto"/>
              <a:cs typeface="Roboto"/>
              <a:sym typeface="Roboto"/>
            </a:endParaRPr>
          </a:p>
          <a:p>
            <a:pPr indent="0" lvl="0" marL="0" rtl="0" algn="l">
              <a:spcBef>
                <a:spcPts val="1000"/>
              </a:spcBef>
              <a:spcAft>
                <a:spcPts val="0"/>
              </a:spcAft>
              <a:buNone/>
            </a:pPr>
            <a:r>
              <a:t/>
            </a:r>
            <a:endParaRPr sz="2400">
              <a:solidFill>
                <a:schemeClr val="dk1"/>
              </a:solidFill>
              <a:latin typeface="Roboto"/>
              <a:ea typeface="Roboto"/>
              <a:cs typeface="Roboto"/>
              <a:sym typeface="Roboto"/>
            </a:endParaRPr>
          </a:p>
        </p:txBody>
      </p:sp>
      <p:pic>
        <p:nvPicPr>
          <p:cNvPr id="105" name="Google Shape;105;p17"/>
          <p:cNvPicPr preferRelativeResize="0"/>
          <p:nvPr/>
        </p:nvPicPr>
        <p:blipFill>
          <a:blip r:embed="rId3">
            <a:alphaModFix/>
          </a:blip>
          <a:stretch>
            <a:fillRect/>
          </a:stretch>
        </p:blipFill>
        <p:spPr>
          <a:xfrm>
            <a:off x="4200400" y="1760875"/>
            <a:ext cx="4943601" cy="3390801"/>
          </a:xfrm>
          <a:prstGeom prst="rect">
            <a:avLst/>
          </a:prstGeom>
          <a:noFill/>
          <a:ln>
            <a:noFill/>
          </a:ln>
          <a:effectLst>
            <a:outerShdw blurRad="57150" rotWithShape="0" algn="bl" dir="5400000" dist="19050">
              <a:srgbClr val="000000">
                <a:alpha val="50000"/>
              </a:srgbClr>
            </a:outerShdw>
          </a:effectLst>
        </p:spPr>
      </p:pic>
      <p:pic>
        <p:nvPicPr>
          <p:cNvPr id="106" name="Google Shape;106;p17"/>
          <p:cNvPicPr preferRelativeResize="0"/>
          <p:nvPr/>
        </p:nvPicPr>
        <p:blipFill>
          <a:blip r:embed="rId4">
            <a:alphaModFix/>
          </a:blip>
          <a:stretch>
            <a:fillRect/>
          </a:stretch>
        </p:blipFill>
        <p:spPr>
          <a:xfrm>
            <a:off x="4429618" y="1913275"/>
            <a:ext cx="4714383" cy="3230225"/>
          </a:xfrm>
          <a:prstGeom prst="rect">
            <a:avLst/>
          </a:prstGeom>
          <a:noFill/>
          <a:ln>
            <a:noFill/>
          </a:ln>
          <a:effectLst>
            <a:outerShdw blurRad="57150" rotWithShape="0" algn="bl" dir="5400000" dist="19050">
              <a:srgbClr val="000000">
                <a:alpha val="50000"/>
              </a:srgbClr>
            </a:outerShdw>
          </a:effectLst>
        </p:spPr>
      </p:pic>
      <p:pic>
        <p:nvPicPr>
          <p:cNvPr id="107" name="Google Shape;107;p17"/>
          <p:cNvPicPr preferRelativeResize="0"/>
          <p:nvPr/>
        </p:nvPicPr>
        <p:blipFill>
          <a:blip r:embed="rId5">
            <a:alphaModFix/>
          </a:blip>
          <a:stretch>
            <a:fillRect/>
          </a:stretch>
        </p:blipFill>
        <p:spPr>
          <a:xfrm>
            <a:off x="3611051" y="2688357"/>
            <a:ext cx="5532949" cy="2258518"/>
          </a:xfrm>
          <a:prstGeom prst="rect">
            <a:avLst/>
          </a:prstGeom>
          <a:noFill/>
          <a:ln>
            <a:noFill/>
          </a:ln>
          <a:effectLst>
            <a:outerShdw blurRad="57150" rotWithShape="0" algn="bl" dir="5400000" dist="19050">
              <a:srgbClr val="000000">
                <a:alpha val="50000"/>
              </a:srgbClr>
            </a:outerShdw>
          </a:effectLst>
        </p:spPr>
      </p:pic>
      <p:pic>
        <p:nvPicPr>
          <p:cNvPr id="108" name="Google Shape;108;p17"/>
          <p:cNvPicPr preferRelativeResize="0"/>
          <p:nvPr/>
        </p:nvPicPr>
        <p:blipFill>
          <a:blip r:embed="rId6">
            <a:alphaModFix/>
          </a:blip>
          <a:stretch>
            <a:fillRect/>
          </a:stretch>
        </p:blipFill>
        <p:spPr>
          <a:xfrm>
            <a:off x="4058050" y="2626025"/>
            <a:ext cx="5085950" cy="252565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0" y="674625"/>
            <a:ext cx="54534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 sz="2900">
                <a:latin typeface="Roboto"/>
                <a:ea typeface="Roboto"/>
                <a:cs typeface="Roboto"/>
                <a:sym typeface="Roboto"/>
              </a:rPr>
              <a:t>Data Decision making with SHS Log</a:t>
            </a:r>
            <a:endParaRPr sz="2900">
              <a:latin typeface="Roboto"/>
              <a:ea typeface="Roboto"/>
              <a:cs typeface="Roboto"/>
              <a:sym typeface="Roboto"/>
            </a:endParaRPr>
          </a:p>
        </p:txBody>
      </p:sp>
      <p:sp>
        <p:nvSpPr>
          <p:cNvPr id="114" name="Google Shape;114;p18"/>
          <p:cNvSpPr txBox="1"/>
          <p:nvPr/>
        </p:nvSpPr>
        <p:spPr>
          <a:xfrm>
            <a:off x="164600" y="1440175"/>
            <a:ext cx="77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15" name="Google Shape;115;p18"/>
          <p:cNvSpPr txBox="1"/>
          <p:nvPr/>
        </p:nvSpPr>
        <p:spPr>
          <a:xfrm>
            <a:off x="0" y="1600675"/>
            <a:ext cx="7941600" cy="1677600"/>
          </a:xfrm>
          <a:prstGeom prst="rect">
            <a:avLst/>
          </a:prstGeom>
          <a:noFill/>
          <a:ln>
            <a:noFill/>
          </a:ln>
        </p:spPr>
        <p:txBody>
          <a:bodyPr anchorCtr="0" anchor="t" bIns="91425" lIns="91425" spcFirstLastPara="1" rIns="91425" wrap="square" tIns="91425">
            <a:spAutoFit/>
          </a:bodyPr>
          <a:lstStyle/>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Budget Items to the </a:t>
            </a:r>
            <a:r>
              <a:rPr lang="en" sz="1800">
                <a:solidFill>
                  <a:schemeClr val="dk1"/>
                </a:solidFill>
                <a:latin typeface="Roboto"/>
                <a:ea typeface="Roboto"/>
                <a:cs typeface="Roboto"/>
                <a:sym typeface="Roboto"/>
              </a:rPr>
              <a:t>Legislature</a:t>
            </a:r>
            <a:endParaRPr sz="1800">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Historical Comparisons</a:t>
            </a:r>
            <a:endParaRPr sz="1800">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Growth projections</a:t>
            </a:r>
            <a:endParaRPr sz="1800">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Construction Management</a:t>
            </a:r>
            <a:endParaRPr sz="1800">
              <a:solidFill>
                <a:schemeClr val="dk1"/>
              </a:solidFill>
              <a:latin typeface="Roboto"/>
              <a:ea typeface="Roboto"/>
              <a:cs typeface="Roboto"/>
              <a:sym typeface="Roboto"/>
            </a:endParaRPr>
          </a:p>
        </p:txBody>
      </p:sp>
      <p:grpSp>
        <p:nvGrpSpPr>
          <p:cNvPr id="116" name="Google Shape;116;p18"/>
          <p:cNvGrpSpPr/>
          <p:nvPr/>
        </p:nvGrpSpPr>
        <p:grpSpPr>
          <a:xfrm>
            <a:off x="0" y="3952875"/>
            <a:ext cx="8696325" cy="1190625"/>
            <a:chOff x="152400" y="3430675"/>
            <a:chExt cx="8696325" cy="1190625"/>
          </a:xfrm>
        </p:grpSpPr>
        <p:pic>
          <p:nvPicPr>
            <p:cNvPr id="117" name="Google Shape;117;p18"/>
            <p:cNvPicPr preferRelativeResize="0"/>
            <p:nvPr/>
          </p:nvPicPr>
          <p:blipFill>
            <a:blip r:embed="rId3">
              <a:alphaModFix/>
            </a:blip>
            <a:stretch>
              <a:fillRect/>
            </a:stretch>
          </p:blipFill>
          <p:spPr>
            <a:xfrm>
              <a:off x="152400" y="3430675"/>
              <a:ext cx="8696325" cy="1190625"/>
            </a:xfrm>
            <a:prstGeom prst="rect">
              <a:avLst/>
            </a:prstGeom>
            <a:noFill/>
            <a:ln>
              <a:noFill/>
            </a:ln>
          </p:spPr>
        </p:pic>
        <p:sp>
          <p:nvSpPr>
            <p:cNvPr id="118" name="Google Shape;118;p18"/>
            <p:cNvSpPr txBox="1"/>
            <p:nvPr/>
          </p:nvSpPr>
          <p:spPr>
            <a:xfrm>
              <a:off x="152400" y="3430675"/>
              <a:ext cx="1611300" cy="4002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alibri"/>
                  <a:ea typeface="Calibri"/>
                  <a:cs typeface="Calibri"/>
                  <a:sym typeface="Calibri"/>
                </a:rPr>
                <a:t>2020 Highway Log</a:t>
              </a:r>
              <a:endParaRPr>
                <a:solidFill>
                  <a:schemeClr val="lt1"/>
                </a:solidFill>
                <a:latin typeface="Calibri"/>
                <a:ea typeface="Calibri"/>
                <a:cs typeface="Calibri"/>
                <a:sym typeface="Calibri"/>
              </a:endParaRPr>
            </a:p>
          </p:txBody>
        </p:sp>
        <p:sp>
          <p:nvSpPr>
            <p:cNvPr id="119" name="Google Shape;119;p18"/>
            <p:cNvSpPr/>
            <p:nvPr/>
          </p:nvSpPr>
          <p:spPr>
            <a:xfrm>
              <a:off x="322250" y="3990850"/>
              <a:ext cx="8304000" cy="400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0" name="Google Shape;120;p18"/>
          <p:cNvPicPr preferRelativeResize="0"/>
          <p:nvPr/>
        </p:nvPicPr>
        <p:blipFill>
          <a:blip r:embed="rId4">
            <a:alphaModFix/>
          </a:blip>
          <a:stretch>
            <a:fillRect/>
          </a:stretch>
        </p:blipFill>
        <p:spPr>
          <a:xfrm>
            <a:off x="0" y="3220624"/>
            <a:ext cx="9143999" cy="732252"/>
          </a:xfrm>
          <a:prstGeom prst="rect">
            <a:avLst/>
          </a:prstGeom>
          <a:noFill/>
          <a:ln>
            <a:noFill/>
          </a:ln>
        </p:spPr>
      </p:pic>
      <p:sp>
        <p:nvSpPr>
          <p:cNvPr id="121" name="Google Shape;121;p18"/>
          <p:cNvSpPr txBox="1"/>
          <p:nvPr/>
        </p:nvSpPr>
        <p:spPr>
          <a:xfrm>
            <a:off x="0" y="3220625"/>
            <a:ext cx="1611300" cy="4002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alibri"/>
                <a:ea typeface="Calibri"/>
                <a:cs typeface="Calibri"/>
                <a:sym typeface="Calibri"/>
              </a:rPr>
              <a:t>2013 Highway Log</a:t>
            </a:r>
            <a:endParaRPr>
              <a:solidFill>
                <a:schemeClr val="lt1"/>
              </a:solidFill>
              <a:latin typeface="Calibri"/>
              <a:ea typeface="Calibri"/>
              <a:cs typeface="Calibri"/>
              <a:sym typeface="Calibri"/>
            </a:endParaRPr>
          </a:p>
        </p:txBody>
      </p:sp>
      <p:sp>
        <p:nvSpPr>
          <p:cNvPr id="122" name="Google Shape;122;p18"/>
          <p:cNvSpPr/>
          <p:nvPr/>
        </p:nvSpPr>
        <p:spPr>
          <a:xfrm>
            <a:off x="111550" y="3620825"/>
            <a:ext cx="8973300" cy="270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18"/>
          <p:cNvPicPr preferRelativeResize="0"/>
          <p:nvPr/>
        </p:nvPicPr>
        <p:blipFill>
          <a:blip r:embed="rId5">
            <a:alphaModFix/>
          </a:blip>
          <a:stretch>
            <a:fillRect/>
          </a:stretch>
        </p:blipFill>
        <p:spPr>
          <a:xfrm>
            <a:off x="4424650" y="1039652"/>
            <a:ext cx="4719349" cy="2180974"/>
          </a:xfrm>
          <a:prstGeom prst="rect">
            <a:avLst/>
          </a:prstGeom>
          <a:noFill/>
          <a:ln>
            <a:noFill/>
          </a:ln>
        </p:spPr>
      </p:pic>
      <p:sp>
        <p:nvSpPr>
          <p:cNvPr id="124" name="Google Shape;124;p18"/>
          <p:cNvSpPr/>
          <p:nvPr/>
        </p:nvSpPr>
        <p:spPr>
          <a:xfrm>
            <a:off x="6132825" y="3007375"/>
            <a:ext cx="1128000" cy="270900"/>
          </a:xfrm>
          <a:prstGeom prst="rect">
            <a:avLst/>
          </a:prstGeom>
          <a:solidFill>
            <a:srgbClr val="EED235">
              <a:alpha val="257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0" y="743275"/>
            <a:ext cx="52827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 sz="3200">
                <a:latin typeface="Roboto"/>
                <a:ea typeface="Roboto"/>
                <a:cs typeface="Roboto"/>
                <a:sym typeface="Roboto"/>
              </a:rPr>
              <a:t>Understanding Components of the Highway Log</a:t>
            </a:r>
            <a:endParaRPr sz="3200">
              <a:latin typeface="Roboto"/>
              <a:ea typeface="Roboto"/>
              <a:cs typeface="Roboto"/>
              <a:sym typeface="Roboto"/>
            </a:endParaRPr>
          </a:p>
        </p:txBody>
      </p:sp>
      <p:sp>
        <p:nvSpPr>
          <p:cNvPr id="130" name="Google Shape;130;p19"/>
          <p:cNvSpPr txBox="1"/>
          <p:nvPr/>
        </p:nvSpPr>
        <p:spPr>
          <a:xfrm>
            <a:off x="0" y="1600675"/>
            <a:ext cx="4147500" cy="3591600"/>
          </a:xfrm>
          <a:prstGeom prst="rect">
            <a:avLst/>
          </a:prstGeom>
          <a:noFill/>
          <a:ln>
            <a:noFill/>
          </a:ln>
        </p:spPr>
        <p:txBody>
          <a:bodyPr anchorCtr="0" anchor="t" bIns="91425" lIns="91425" spcFirstLastPara="1" rIns="91425" wrap="square" tIns="91425">
            <a:spAutoFit/>
          </a:bodyPr>
          <a:lstStyle/>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Centerline Miles: </a:t>
            </a:r>
            <a:endParaRPr sz="1800">
              <a:solidFill>
                <a:schemeClr val="dk1"/>
              </a:solidFill>
              <a:latin typeface="Roboto"/>
              <a:ea typeface="Roboto"/>
              <a:cs typeface="Roboto"/>
              <a:sym typeface="Roboto"/>
            </a:endParaRPr>
          </a:p>
          <a:p>
            <a:pPr indent="-311150" lvl="1" marL="914400" rtl="0" algn="l">
              <a:spcBef>
                <a:spcPts val="1000"/>
              </a:spcBef>
              <a:spcAft>
                <a:spcPts val="0"/>
              </a:spcAft>
              <a:buClr>
                <a:schemeClr val="dk1"/>
              </a:buClr>
              <a:buSzPts val="1300"/>
              <a:buFont typeface="Roboto"/>
              <a:buChar char="○"/>
            </a:pPr>
            <a:r>
              <a:rPr lang="en" sz="1300">
                <a:solidFill>
                  <a:schemeClr val="dk1"/>
                </a:solidFill>
                <a:latin typeface="Roboto"/>
                <a:ea typeface="Roboto"/>
                <a:cs typeface="Roboto"/>
                <a:sym typeface="Roboto"/>
              </a:rPr>
              <a:t>Total Length</a:t>
            </a:r>
            <a:endParaRPr sz="1300">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Lane Miles: </a:t>
            </a:r>
            <a:endParaRPr sz="1800">
              <a:solidFill>
                <a:schemeClr val="dk1"/>
              </a:solidFill>
              <a:latin typeface="Roboto"/>
              <a:ea typeface="Roboto"/>
              <a:cs typeface="Roboto"/>
              <a:sym typeface="Roboto"/>
            </a:endParaRPr>
          </a:p>
          <a:p>
            <a:pPr indent="-311150" lvl="1" marL="914400" rtl="0" algn="l">
              <a:spcBef>
                <a:spcPts val="1000"/>
              </a:spcBef>
              <a:spcAft>
                <a:spcPts val="0"/>
              </a:spcAft>
              <a:buClr>
                <a:schemeClr val="dk1"/>
              </a:buClr>
              <a:buSzPts val="1300"/>
              <a:buFont typeface="Roboto"/>
              <a:buChar char="○"/>
            </a:pPr>
            <a:r>
              <a:rPr lang="en" sz="1300">
                <a:solidFill>
                  <a:schemeClr val="dk1"/>
                </a:solidFill>
                <a:latin typeface="Roboto"/>
                <a:ea typeface="Roboto"/>
                <a:cs typeface="Roboto"/>
                <a:sym typeface="Roboto"/>
              </a:rPr>
              <a:t>Through lanes x segment length (miles)</a:t>
            </a:r>
            <a:endParaRPr sz="1300">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Travel Lane Miles: </a:t>
            </a:r>
            <a:endParaRPr sz="1800">
              <a:solidFill>
                <a:schemeClr val="dk1"/>
              </a:solidFill>
              <a:latin typeface="Roboto"/>
              <a:ea typeface="Roboto"/>
              <a:cs typeface="Roboto"/>
              <a:sym typeface="Roboto"/>
            </a:endParaRPr>
          </a:p>
          <a:p>
            <a:pPr indent="-311150" lvl="1" marL="914400" rtl="0" algn="l">
              <a:spcBef>
                <a:spcPts val="1000"/>
              </a:spcBef>
              <a:spcAft>
                <a:spcPts val="0"/>
              </a:spcAft>
              <a:buClr>
                <a:schemeClr val="dk1"/>
              </a:buClr>
              <a:buSzPts val="1300"/>
              <a:buFont typeface="Roboto"/>
              <a:buChar char="○"/>
            </a:pPr>
            <a:r>
              <a:rPr lang="en" sz="1300">
                <a:solidFill>
                  <a:schemeClr val="dk1"/>
                </a:solidFill>
                <a:latin typeface="Roboto"/>
                <a:ea typeface="Roboto"/>
                <a:cs typeface="Roboto"/>
                <a:sym typeface="Roboto"/>
              </a:rPr>
              <a:t>Through lanes, turn lanes, auxiliary lanes, passing lanes x segment length (miles)</a:t>
            </a:r>
            <a:endParaRPr sz="1300">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Maintenance Lane Miles:</a:t>
            </a:r>
            <a:endParaRPr sz="1800">
              <a:solidFill>
                <a:schemeClr val="dk1"/>
              </a:solidFill>
              <a:latin typeface="Roboto"/>
              <a:ea typeface="Roboto"/>
              <a:cs typeface="Roboto"/>
              <a:sym typeface="Roboto"/>
            </a:endParaRPr>
          </a:p>
          <a:p>
            <a:pPr indent="-311150" lvl="1" marL="914400" rtl="0" algn="l">
              <a:spcBef>
                <a:spcPts val="1000"/>
              </a:spcBef>
              <a:spcAft>
                <a:spcPts val="0"/>
              </a:spcAft>
              <a:buClr>
                <a:schemeClr val="dk1"/>
              </a:buClr>
              <a:buSzPts val="1300"/>
              <a:buFont typeface="Roboto"/>
              <a:buChar char="○"/>
            </a:pPr>
            <a:r>
              <a:rPr lang="en" sz="1300">
                <a:solidFill>
                  <a:schemeClr val="dk1"/>
                </a:solidFill>
                <a:latin typeface="Roboto"/>
                <a:ea typeface="Roboto"/>
                <a:cs typeface="Roboto"/>
                <a:sym typeface="Roboto"/>
              </a:rPr>
              <a:t>Through lanes, turn lanes, auxiliary lanes, passing lanes, shoulders x segment length (miles)</a:t>
            </a:r>
            <a:endParaRPr sz="1300">
              <a:solidFill>
                <a:schemeClr val="dk1"/>
              </a:solidFill>
              <a:latin typeface="Roboto"/>
              <a:ea typeface="Roboto"/>
              <a:cs typeface="Roboto"/>
              <a:sym typeface="Roboto"/>
            </a:endParaRPr>
          </a:p>
        </p:txBody>
      </p:sp>
      <p:grpSp>
        <p:nvGrpSpPr>
          <p:cNvPr id="131" name="Google Shape;131;p19"/>
          <p:cNvGrpSpPr/>
          <p:nvPr/>
        </p:nvGrpSpPr>
        <p:grpSpPr>
          <a:xfrm rot="-5400000">
            <a:off x="5767444" y="-403263"/>
            <a:ext cx="1609613" cy="5143501"/>
            <a:chOff x="5644694" y="0"/>
            <a:chExt cx="1609613" cy="5143501"/>
          </a:xfrm>
        </p:grpSpPr>
        <p:pic>
          <p:nvPicPr>
            <p:cNvPr id="132" name="Google Shape;132;p19"/>
            <p:cNvPicPr preferRelativeResize="0"/>
            <p:nvPr/>
          </p:nvPicPr>
          <p:blipFill>
            <a:blip r:embed="rId3">
              <a:alphaModFix/>
            </a:blip>
            <a:stretch>
              <a:fillRect/>
            </a:stretch>
          </p:blipFill>
          <p:spPr>
            <a:xfrm>
              <a:off x="5644694" y="0"/>
              <a:ext cx="1609613" cy="5143501"/>
            </a:xfrm>
            <a:prstGeom prst="rect">
              <a:avLst/>
            </a:prstGeom>
            <a:noFill/>
            <a:ln>
              <a:noFill/>
            </a:ln>
            <a:effectLst>
              <a:outerShdw blurRad="57150" rotWithShape="0" algn="bl" dir="5400000" dist="19050">
                <a:srgbClr val="000000">
                  <a:alpha val="50000"/>
                </a:srgbClr>
              </a:outerShdw>
            </a:effectLst>
          </p:spPr>
        </p:pic>
        <p:cxnSp>
          <p:nvCxnSpPr>
            <p:cNvPr id="133" name="Google Shape;133;p19"/>
            <p:cNvCxnSpPr>
              <a:stCxn id="132" idx="0"/>
              <a:endCxn id="132" idx="2"/>
            </p:cNvCxnSpPr>
            <p:nvPr/>
          </p:nvCxnSpPr>
          <p:spPr>
            <a:xfrm rot="5400000">
              <a:off x="3877750" y="2571750"/>
              <a:ext cx="5143500" cy="0"/>
            </a:xfrm>
            <a:prstGeom prst="straightConnector1">
              <a:avLst/>
            </a:prstGeom>
            <a:noFill/>
            <a:ln cap="flat" cmpd="sng" w="19050">
              <a:solidFill>
                <a:srgbClr val="FF0000"/>
              </a:solidFill>
              <a:prstDash val="solid"/>
              <a:round/>
              <a:headEnd len="med" w="med" type="none"/>
              <a:tailEnd len="med" w="med" type="none"/>
            </a:ln>
          </p:spPr>
        </p:cxnSp>
        <p:sp>
          <p:nvSpPr>
            <p:cNvPr id="134" name="Google Shape;134;p19"/>
            <p:cNvSpPr/>
            <p:nvPr/>
          </p:nvSpPr>
          <p:spPr>
            <a:xfrm rot="5399429">
              <a:off x="5358988" y="2384253"/>
              <a:ext cx="18057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Times New Roman"/>
                  <a:ea typeface="Times New Roman"/>
                  <a:cs typeface="Times New Roman"/>
                  <a:sym typeface="Times New Roman"/>
                </a:rPr>
                <a:t>0.5 Centerline Miles</a:t>
              </a:r>
              <a:endParaRPr b="1">
                <a:solidFill>
                  <a:schemeClr val="lt2"/>
                </a:solidFill>
                <a:latin typeface="Times New Roman"/>
                <a:ea typeface="Times New Roman"/>
                <a:cs typeface="Times New Roman"/>
                <a:sym typeface="Times New Roman"/>
              </a:endParaRPr>
            </a:p>
          </p:txBody>
        </p:sp>
      </p:grpSp>
      <p:grpSp>
        <p:nvGrpSpPr>
          <p:cNvPr id="135" name="Google Shape;135;p19"/>
          <p:cNvGrpSpPr/>
          <p:nvPr/>
        </p:nvGrpSpPr>
        <p:grpSpPr>
          <a:xfrm>
            <a:off x="4000500" y="1422841"/>
            <a:ext cx="5143500" cy="1718484"/>
            <a:chOff x="4000500" y="3169091"/>
            <a:chExt cx="5143500" cy="1718484"/>
          </a:xfrm>
        </p:grpSpPr>
        <p:pic>
          <p:nvPicPr>
            <p:cNvPr id="136" name="Google Shape;136;p19"/>
            <p:cNvPicPr preferRelativeResize="0"/>
            <p:nvPr/>
          </p:nvPicPr>
          <p:blipFill>
            <a:blip r:embed="rId4">
              <a:alphaModFix/>
            </a:blip>
            <a:stretch>
              <a:fillRect/>
            </a:stretch>
          </p:blipFill>
          <p:spPr>
            <a:xfrm>
              <a:off x="4000500" y="3169091"/>
              <a:ext cx="5143500" cy="1718484"/>
            </a:xfrm>
            <a:prstGeom prst="rect">
              <a:avLst/>
            </a:prstGeom>
            <a:noFill/>
            <a:ln>
              <a:noFill/>
            </a:ln>
            <a:effectLst>
              <a:outerShdw blurRad="57150" rotWithShape="0" algn="bl" dir="5400000" dist="19050">
                <a:srgbClr val="000000">
                  <a:alpha val="50000"/>
                </a:srgbClr>
              </a:outerShdw>
            </a:effectLst>
          </p:spPr>
        </p:pic>
        <p:sp>
          <p:nvSpPr>
            <p:cNvPr id="137" name="Google Shape;137;p19"/>
            <p:cNvSpPr/>
            <p:nvPr/>
          </p:nvSpPr>
          <p:spPr>
            <a:xfrm rot="-863">
              <a:off x="4000501" y="3688911"/>
              <a:ext cx="1195200" cy="375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Times New Roman"/>
                  <a:ea typeface="Times New Roman"/>
                  <a:cs typeface="Times New Roman"/>
                  <a:sym typeface="Times New Roman"/>
                </a:rPr>
                <a:t>Centerline</a:t>
              </a:r>
              <a:endParaRPr b="1">
                <a:solidFill>
                  <a:schemeClr val="lt2"/>
                </a:solidFill>
                <a:latin typeface="Times New Roman"/>
                <a:ea typeface="Times New Roman"/>
                <a:cs typeface="Times New Roman"/>
                <a:sym typeface="Times New Roman"/>
              </a:endParaRPr>
            </a:p>
          </p:txBody>
        </p:sp>
        <p:sp>
          <p:nvSpPr>
            <p:cNvPr id="138" name="Google Shape;138;p19"/>
            <p:cNvSpPr/>
            <p:nvPr/>
          </p:nvSpPr>
          <p:spPr>
            <a:xfrm>
              <a:off x="4965301" y="3688907"/>
              <a:ext cx="426000" cy="375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Times New Roman"/>
                  <a:ea typeface="Times New Roman"/>
                  <a:cs typeface="Times New Roman"/>
                  <a:sym typeface="Times New Roman"/>
                </a:rPr>
                <a:t>X</a:t>
              </a:r>
              <a:endParaRPr b="1">
                <a:solidFill>
                  <a:schemeClr val="lt2"/>
                </a:solidFill>
                <a:latin typeface="Times New Roman"/>
                <a:ea typeface="Times New Roman"/>
                <a:cs typeface="Times New Roman"/>
                <a:sym typeface="Times New Roman"/>
              </a:endParaRPr>
            </a:p>
          </p:txBody>
        </p:sp>
        <p:sp>
          <p:nvSpPr>
            <p:cNvPr id="139" name="Google Shape;139;p19"/>
            <p:cNvSpPr/>
            <p:nvPr/>
          </p:nvSpPr>
          <p:spPr>
            <a:xfrm>
              <a:off x="5282700" y="3688900"/>
              <a:ext cx="1393800" cy="375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Times New Roman"/>
                  <a:ea typeface="Times New Roman"/>
                  <a:cs typeface="Times New Roman"/>
                  <a:sym typeface="Times New Roman"/>
                </a:rPr>
                <a:t>Number of Lanes</a:t>
              </a:r>
              <a:endParaRPr b="1">
                <a:solidFill>
                  <a:schemeClr val="lt2"/>
                </a:solidFill>
                <a:latin typeface="Times New Roman"/>
                <a:ea typeface="Times New Roman"/>
                <a:cs typeface="Times New Roman"/>
                <a:sym typeface="Times New Roman"/>
              </a:endParaRPr>
            </a:p>
          </p:txBody>
        </p:sp>
        <p:sp>
          <p:nvSpPr>
            <p:cNvPr id="140" name="Google Shape;140;p19"/>
            <p:cNvSpPr/>
            <p:nvPr/>
          </p:nvSpPr>
          <p:spPr>
            <a:xfrm>
              <a:off x="6399900" y="3655800"/>
              <a:ext cx="759900" cy="1251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p:nvPr/>
          </p:nvSpPr>
          <p:spPr>
            <a:xfrm>
              <a:off x="6399900" y="3813850"/>
              <a:ext cx="759900" cy="1251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a:off x="6891525" y="3971900"/>
              <a:ext cx="169800" cy="1968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6561250" y="4063900"/>
              <a:ext cx="169800" cy="1968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7061325" y="4448700"/>
              <a:ext cx="169800" cy="1968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p:nvPr/>
          </p:nvSpPr>
          <p:spPr>
            <a:xfrm>
              <a:off x="5810700" y="3546375"/>
              <a:ext cx="169800" cy="1968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19"/>
          <p:cNvSpPr/>
          <p:nvPr/>
        </p:nvSpPr>
        <p:spPr>
          <a:xfrm>
            <a:off x="1466675" y="4691800"/>
            <a:ext cx="1393800" cy="375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lt2"/>
              </a:solidFill>
              <a:latin typeface="Times New Roman"/>
              <a:ea typeface="Times New Roman"/>
              <a:cs typeface="Times New Roman"/>
              <a:sym typeface="Times New Roman"/>
            </a:endParaRPr>
          </a:p>
        </p:txBody>
      </p:sp>
      <p:grpSp>
        <p:nvGrpSpPr>
          <p:cNvPr id="147" name="Google Shape;147;p19"/>
          <p:cNvGrpSpPr/>
          <p:nvPr/>
        </p:nvGrpSpPr>
        <p:grpSpPr>
          <a:xfrm>
            <a:off x="4000500" y="1905004"/>
            <a:ext cx="5143500" cy="1718484"/>
            <a:chOff x="184475" y="5266704"/>
            <a:chExt cx="5143500" cy="1718484"/>
          </a:xfrm>
        </p:grpSpPr>
        <p:pic>
          <p:nvPicPr>
            <p:cNvPr id="148" name="Google Shape;148;p19"/>
            <p:cNvPicPr preferRelativeResize="0"/>
            <p:nvPr/>
          </p:nvPicPr>
          <p:blipFill>
            <a:blip r:embed="rId4">
              <a:alphaModFix/>
            </a:blip>
            <a:stretch>
              <a:fillRect/>
            </a:stretch>
          </p:blipFill>
          <p:spPr>
            <a:xfrm>
              <a:off x="184475" y="5266704"/>
              <a:ext cx="5143500" cy="1718484"/>
            </a:xfrm>
            <a:prstGeom prst="rect">
              <a:avLst/>
            </a:prstGeom>
            <a:noFill/>
            <a:ln>
              <a:noFill/>
            </a:ln>
            <a:effectLst>
              <a:outerShdw blurRad="57150" rotWithShape="0" algn="bl" dir="5400000" dist="19050">
                <a:srgbClr val="000000">
                  <a:alpha val="50000"/>
                </a:srgbClr>
              </a:outerShdw>
            </a:effectLst>
          </p:spPr>
        </p:pic>
        <p:sp>
          <p:nvSpPr>
            <p:cNvPr id="149" name="Google Shape;149;p19"/>
            <p:cNvSpPr/>
            <p:nvPr/>
          </p:nvSpPr>
          <p:spPr>
            <a:xfrm rot="-863">
              <a:off x="184476" y="5787261"/>
              <a:ext cx="1195200" cy="375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Times New Roman"/>
                  <a:ea typeface="Times New Roman"/>
                  <a:cs typeface="Times New Roman"/>
                  <a:sym typeface="Times New Roman"/>
                </a:rPr>
                <a:t>Centerline</a:t>
              </a:r>
              <a:endParaRPr b="1">
                <a:solidFill>
                  <a:schemeClr val="lt2"/>
                </a:solidFill>
                <a:latin typeface="Times New Roman"/>
                <a:ea typeface="Times New Roman"/>
                <a:cs typeface="Times New Roman"/>
                <a:sym typeface="Times New Roman"/>
              </a:endParaRPr>
            </a:p>
          </p:txBody>
        </p:sp>
        <p:sp>
          <p:nvSpPr>
            <p:cNvPr id="150" name="Google Shape;150;p19"/>
            <p:cNvSpPr/>
            <p:nvPr/>
          </p:nvSpPr>
          <p:spPr>
            <a:xfrm>
              <a:off x="1149276" y="5787257"/>
              <a:ext cx="426000" cy="375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Times New Roman"/>
                  <a:ea typeface="Times New Roman"/>
                  <a:cs typeface="Times New Roman"/>
                  <a:sym typeface="Times New Roman"/>
                </a:rPr>
                <a:t>X</a:t>
              </a:r>
              <a:endParaRPr b="1">
                <a:solidFill>
                  <a:schemeClr val="lt2"/>
                </a:solidFill>
                <a:latin typeface="Times New Roman"/>
                <a:ea typeface="Times New Roman"/>
                <a:cs typeface="Times New Roman"/>
                <a:sym typeface="Times New Roman"/>
              </a:endParaRPr>
            </a:p>
          </p:txBody>
        </p:sp>
        <p:sp>
          <p:nvSpPr>
            <p:cNvPr id="151" name="Google Shape;151;p19"/>
            <p:cNvSpPr/>
            <p:nvPr/>
          </p:nvSpPr>
          <p:spPr>
            <a:xfrm>
              <a:off x="2626350" y="5759400"/>
              <a:ext cx="759900" cy="1251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p:nvPr/>
          </p:nvSpPr>
          <p:spPr>
            <a:xfrm>
              <a:off x="2626350" y="5866538"/>
              <a:ext cx="759900" cy="1251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2156750" y="5669738"/>
              <a:ext cx="169800" cy="1968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2626350" y="6165138"/>
              <a:ext cx="759900" cy="1251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1439525" y="6165150"/>
              <a:ext cx="759900" cy="1251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2199425" y="6584138"/>
              <a:ext cx="169800" cy="1968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19"/>
          <p:cNvGrpSpPr/>
          <p:nvPr/>
        </p:nvGrpSpPr>
        <p:grpSpPr>
          <a:xfrm>
            <a:off x="4000500" y="2174316"/>
            <a:ext cx="5143500" cy="1718484"/>
            <a:chOff x="4000500" y="4721591"/>
            <a:chExt cx="5143500" cy="1718484"/>
          </a:xfrm>
        </p:grpSpPr>
        <p:pic>
          <p:nvPicPr>
            <p:cNvPr id="158" name="Google Shape;158;p19"/>
            <p:cNvPicPr preferRelativeResize="0"/>
            <p:nvPr/>
          </p:nvPicPr>
          <p:blipFill>
            <a:blip r:embed="rId4">
              <a:alphaModFix/>
            </a:blip>
            <a:stretch>
              <a:fillRect/>
            </a:stretch>
          </p:blipFill>
          <p:spPr>
            <a:xfrm>
              <a:off x="4000500" y="4721591"/>
              <a:ext cx="5143500" cy="1718484"/>
            </a:xfrm>
            <a:prstGeom prst="rect">
              <a:avLst/>
            </a:prstGeom>
            <a:noFill/>
            <a:ln>
              <a:noFill/>
            </a:ln>
            <a:effectLst>
              <a:outerShdw blurRad="57150" rotWithShape="0" algn="bl" dir="5400000" dist="19050">
                <a:srgbClr val="000000">
                  <a:alpha val="50000"/>
                </a:srgbClr>
              </a:outerShdw>
            </a:effectLst>
          </p:spPr>
        </p:pic>
        <p:sp>
          <p:nvSpPr>
            <p:cNvPr id="159" name="Google Shape;159;p19"/>
            <p:cNvSpPr/>
            <p:nvPr/>
          </p:nvSpPr>
          <p:spPr>
            <a:xfrm>
              <a:off x="4000500" y="6108750"/>
              <a:ext cx="3174600" cy="1251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4000500" y="5143500"/>
              <a:ext cx="3174600" cy="1251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19"/>
            <p:cNvGrpSpPr/>
            <p:nvPr/>
          </p:nvGrpSpPr>
          <p:grpSpPr>
            <a:xfrm>
              <a:off x="6415200" y="5368575"/>
              <a:ext cx="759900" cy="283150"/>
              <a:chOff x="6399900" y="3655800"/>
              <a:chExt cx="759900" cy="283150"/>
            </a:xfrm>
          </p:grpSpPr>
          <p:sp>
            <p:nvSpPr>
              <p:cNvPr id="162" name="Google Shape;162;p19"/>
              <p:cNvSpPr/>
              <p:nvPr/>
            </p:nvSpPr>
            <p:spPr>
              <a:xfrm>
                <a:off x="6399900" y="3655800"/>
                <a:ext cx="759900" cy="1251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6399900" y="3813850"/>
                <a:ext cx="759900" cy="125100"/>
              </a:xfrm>
              <a:prstGeom prst="rect">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19"/>
            <p:cNvGrpSpPr/>
            <p:nvPr/>
          </p:nvGrpSpPr>
          <p:grpSpPr>
            <a:xfrm>
              <a:off x="4000501" y="5501036"/>
              <a:ext cx="2675999" cy="375300"/>
              <a:chOff x="4000501" y="3688761"/>
              <a:chExt cx="2675999" cy="375300"/>
            </a:xfrm>
          </p:grpSpPr>
          <p:sp>
            <p:nvSpPr>
              <p:cNvPr id="165" name="Google Shape;165;p19"/>
              <p:cNvSpPr/>
              <p:nvPr/>
            </p:nvSpPr>
            <p:spPr>
              <a:xfrm rot="-863">
                <a:off x="4000501" y="3688911"/>
                <a:ext cx="1195200" cy="375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Times New Roman"/>
                    <a:ea typeface="Times New Roman"/>
                    <a:cs typeface="Times New Roman"/>
                    <a:sym typeface="Times New Roman"/>
                  </a:rPr>
                  <a:t>Centerline</a:t>
                </a:r>
                <a:endParaRPr b="1">
                  <a:solidFill>
                    <a:schemeClr val="lt2"/>
                  </a:solidFill>
                  <a:latin typeface="Times New Roman"/>
                  <a:ea typeface="Times New Roman"/>
                  <a:cs typeface="Times New Roman"/>
                  <a:sym typeface="Times New Roman"/>
                </a:endParaRPr>
              </a:p>
            </p:txBody>
          </p:sp>
          <p:sp>
            <p:nvSpPr>
              <p:cNvPr id="166" name="Google Shape;166;p19"/>
              <p:cNvSpPr/>
              <p:nvPr/>
            </p:nvSpPr>
            <p:spPr>
              <a:xfrm>
                <a:off x="4965301" y="3688907"/>
                <a:ext cx="426000" cy="375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Times New Roman"/>
                    <a:ea typeface="Times New Roman"/>
                    <a:cs typeface="Times New Roman"/>
                    <a:sym typeface="Times New Roman"/>
                  </a:rPr>
                  <a:t>X</a:t>
                </a:r>
                <a:endParaRPr b="1">
                  <a:solidFill>
                    <a:schemeClr val="lt2"/>
                  </a:solidFill>
                  <a:latin typeface="Times New Roman"/>
                  <a:ea typeface="Times New Roman"/>
                  <a:cs typeface="Times New Roman"/>
                  <a:sym typeface="Times New Roman"/>
                </a:endParaRPr>
              </a:p>
            </p:txBody>
          </p:sp>
          <p:sp>
            <p:nvSpPr>
              <p:cNvPr id="167" name="Google Shape;167;p19"/>
              <p:cNvSpPr/>
              <p:nvPr/>
            </p:nvSpPr>
            <p:spPr>
              <a:xfrm>
                <a:off x="5282700" y="3688900"/>
                <a:ext cx="1393800" cy="375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lt2"/>
                  </a:solidFill>
                  <a:latin typeface="Times New Roman"/>
                  <a:ea typeface="Times New Roman"/>
                  <a:cs typeface="Times New Roman"/>
                  <a:sym typeface="Times New Roman"/>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0" y="743275"/>
            <a:ext cx="59460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 sz="3200">
                <a:latin typeface="Roboto"/>
                <a:ea typeface="Roboto"/>
                <a:cs typeface="Roboto"/>
                <a:sym typeface="Roboto"/>
              </a:rPr>
              <a:t>Understanding Components of the Highway Log Con’t</a:t>
            </a:r>
            <a:endParaRPr sz="3200">
              <a:latin typeface="Roboto"/>
              <a:ea typeface="Roboto"/>
              <a:cs typeface="Roboto"/>
              <a:sym typeface="Roboto"/>
            </a:endParaRPr>
          </a:p>
        </p:txBody>
      </p:sp>
      <p:sp>
        <p:nvSpPr>
          <p:cNvPr id="173" name="Google Shape;173;p20"/>
          <p:cNvSpPr txBox="1"/>
          <p:nvPr/>
        </p:nvSpPr>
        <p:spPr>
          <a:xfrm>
            <a:off x="0" y="1724125"/>
            <a:ext cx="4690800" cy="2488500"/>
          </a:xfrm>
          <a:prstGeom prst="rect">
            <a:avLst/>
          </a:prstGeom>
          <a:noFill/>
          <a:ln>
            <a:noFill/>
          </a:ln>
        </p:spPr>
        <p:txBody>
          <a:bodyPr anchorCtr="0" anchor="t" bIns="91425" lIns="91425" spcFirstLastPara="1" rIns="91425" wrap="square" tIns="91425">
            <a:spAutoFit/>
          </a:bodyPr>
          <a:lstStyle/>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Route Dominance</a:t>
            </a:r>
            <a:endParaRPr sz="1800">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Auxiliary</a:t>
            </a:r>
            <a:r>
              <a:rPr lang="en" sz="1800">
                <a:solidFill>
                  <a:schemeClr val="dk1"/>
                </a:solidFill>
                <a:latin typeface="Roboto"/>
                <a:ea typeface="Roboto"/>
                <a:cs typeface="Roboto"/>
                <a:sym typeface="Roboto"/>
              </a:rPr>
              <a:t> Lanes</a:t>
            </a:r>
            <a:endParaRPr sz="1800">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Asset Inventory </a:t>
            </a:r>
            <a:endParaRPr sz="1800">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Pavement Type</a:t>
            </a:r>
            <a:endParaRPr sz="1800">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Traffic </a:t>
            </a:r>
            <a:r>
              <a:rPr lang="en" sz="1800">
                <a:solidFill>
                  <a:schemeClr val="dk1"/>
                </a:solidFill>
                <a:latin typeface="Roboto"/>
                <a:ea typeface="Roboto"/>
                <a:cs typeface="Roboto"/>
                <a:sym typeface="Roboto"/>
              </a:rPr>
              <a:t>Counts</a:t>
            </a:r>
            <a:endParaRPr sz="1800">
              <a:solidFill>
                <a:schemeClr val="dk1"/>
              </a:solidFill>
              <a:latin typeface="Roboto"/>
              <a:ea typeface="Roboto"/>
              <a:cs typeface="Roboto"/>
              <a:sym typeface="Roboto"/>
            </a:endParaRPr>
          </a:p>
          <a:p>
            <a:pPr indent="-342900" lvl="0" marL="457200" rtl="0" algn="l">
              <a:spcBef>
                <a:spcPts val="1000"/>
              </a:spcBef>
              <a:spcAft>
                <a:spcPts val="0"/>
              </a:spcAft>
              <a:buClr>
                <a:schemeClr val="dk1"/>
              </a:buClr>
              <a:buSzPts val="1800"/>
              <a:buFont typeface="Roboto"/>
              <a:buChar char="●"/>
            </a:pPr>
            <a:r>
              <a:rPr lang="en" sz="1800">
                <a:solidFill>
                  <a:schemeClr val="dk1"/>
                </a:solidFill>
                <a:latin typeface="Roboto"/>
                <a:ea typeface="Roboto"/>
                <a:cs typeface="Roboto"/>
                <a:sym typeface="Roboto"/>
              </a:rPr>
              <a:t>Acronym</a:t>
            </a:r>
            <a:r>
              <a:rPr lang="en" sz="1800">
                <a:solidFill>
                  <a:schemeClr val="dk1"/>
                </a:solidFill>
                <a:latin typeface="Roboto"/>
                <a:ea typeface="Roboto"/>
                <a:cs typeface="Roboto"/>
                <a:sym typeface="Roboto"/>
              </a:rPr>
              <a:t> Glossary</a:t>
            </a:r>
            <a:endParaRPr sz="1800">
              <a:solidFill>
                <a:schemeClr val="dk1"/>
              </a:solidFill>
              <a:latin typeface="Roboto"/>
              <a:ea typeface="Roboto"/>
              <a:cs typeface="Roboto"/>
              <a:sym typeface="Roboto"/>
            </a:endParaRPr>
          </a:p>
        </p:txBody>
      </p:sp>
      <p:pic>
        <p:nvPicPr>
          <p:cNvPr id="174" name="Google Shape;174;p20"/>
          <p:cNvPicPr preferRelativeResize="0"/>
          <p:nvPr/>
        </p:nvPicPr>
        <p:blipFill>
          <a:blip r:embed="rId3">
            <a:alphaModFix/>
          </a:blip>
          <a:stretch>
            <a:fillRect/>
          </a:stretch>
        </p:blipFill>
        <p:spPr>
          <a:xfrm>
            <a:off x="2772238" y="1724113"/>
            <a:ext cx="6162675" cy="1323975"/>
          </a:xfrm>
          <a:prstGeom prst="rect">
            <a:avLst/>
          </a:prstGeom>
          <a:noFill/>
          <a:ln>
            <a:noFill/>
          </a:ln>
        </p:spPr>
      </p:pic>
      <p:pic>
        <p:nvPicPr>
          <p:cNvPr id="175" name="Google Shape;175;p20"/>
          <p:cNvPicPr preferRelativeResize="0"/>
          <p:nvPr/>
        </p:nvPicPr>
        <p:blipFill>
          <a:blip r:embed="rId4">
            <a:alphaModFix/>
          </a:blip>
          <a:stretch>
            <a:fillRect/>
          </a:stretch>
        </p:blipFill>
        <p:spPr>
          <a:xfrm>
            <a:off x="2405550" y="2088063"/>
            <a:ext cx="6630101" cy="2124563"/>
          </a:xfrm>
          <a:prstGeom prst="rect">
            <a:avLst/>
          </a:prstGeom>
          <a:noFill/>
          <a:ln>
            <a:noFill/>
          </a:ln>
        </p:spPr>
      </p:pic>
      <p:pic>
        <p:nvPicPr>
          <p:cNvPr id="176" name="Google Shape;176;p20"/>
          <p:cNvPicPr preferRelativeResize="0"/>
          <p:nvPr/>
        </p:nvPicPr>
        <p:blipFill>
          <a:blip r:embed="rId5">
            <a:alphaModFix/>
          </a:blip>
          <a:stretch>
            <a:fillRect/>
          </a:stretch>
        </p:blipFill>
        <p:spPr>
          <a:xfrm>
            <a:off x="2872974" y="2003521"/>
            <a:ext cx="6162676" cy="2117982"/>
          </a:xfrm>
          <a:prstGeom prst="rect">
            <a:avLst/>
          </a:prstGeom>
          <a:noFill/>
          <a:ln>
            <a:noFill/>
          </a:ln>
        </p:spPr>
      </p:pic>
      <p:pic>
        <p:nvPicPr>
          <p:cNvPr id="177" name="Google Shape;177;p20"/>
          <p:cNvPicPr preferRelativeResize="0"/>
          <p:nvPr/>
        </p:nvPicPr>
        <p:blipFill>
          <a:blip r:embed="rId6">
            <a:alphaModFix/>
          </a:blip>
          <a:stretch>
            <a:fillRect/>
          </a:stretch>
        </p:blipFill>
        <p:spPr>
          <a:xfrm>
            <a:off x="6012262" y="1585600"/>
            <a:ext cx="2564539" cy="3419374"/>
          </a:xfrm>
          <a:prstGeom prst="rect">
            <a:avLst/>
          </a:prstGeom>
          <a:noFill/>
          <a:ln>
            <a:noFill/>
          </a:ln>
        </p:spPr>
      </p:pic>
      <p:pic>
        <p:nvPicPr>
          <p:cNvPr id="178" name="Google Shape;178;p20"/>
          <p:cNvPicPr preferRelativeResize="0"/>
          <p:nvPr/>
        </p:nvPicPr>
        <p:blipFill>
          <a:blip r:embed="rId7">
            <a:alphaModFix/>
          </a:blip>
          <a:stretch>
            <a:fillRect/>
          </a:stretch>
        </p:blipFill>
        <p:spPr>
          <a:xfrm>
            <a:off x="3889984" y="1724125"/>
            <a:ext cx="5145667" cy="3419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1"/>
          <p:cNvSpPr txBox="1"/>
          <p:nvPr>
            <p:ph type="title"/>
          </p:nvPr>
        </p:nvSpPr>
        <p:spPr>
          <a:xfrm>
            <a:off x="0" y="477050"/>
            <a:ext cx="54333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 sz="3200">
                <a:latin typeface="Roboto"/>
                <a:ea typeface="Roboto"/>
                <a:cs typeface="Roboto"/>
                <a:sym typeface="Roboto"/>
              </a:rPr>
              <a:t>Current Version of SHS Log</a:t>
            </a:r>
            <a:endParaRPr sz="3200">
              <a:latin typeface="Roboto"/>
              <a:ea typeface="Roboto"/>
              <a:cs typeface="Roboto"/>
              <a:sym typeface="Roboto"/>
            </a:endParaRPr>
          </a:p>
        </p:txBody>
      </p:sp>
      <p:pic>
        <p:nvPicPr>
          <p:cNvPr id="184" name="Google Shape;184;p21"/>
          <p:cNvPicPr preferRelativeResize="0"/>
          <p:nvPr/>
        </p:nvPicPr>
        <p:blipFill>
          <a:blip r:embed="rId3">
            <a:alphaModFix/>
          </a:blip>
          <a:stretch>
            <a:fillRect/>
          </a:stretch>
        </p:blipFill>
        <p:spPr>
          <a:xfrm>
            <a:off x="0" y="1498175"/>
            <a:ext cx="4764631" cy="3645324"/>
          </a:xfrm>
          <a:prstGeom prst="rect">
            <a:avLst/>
          </a:prstGeom>
          <a:noFill/>
          <a:ln>
            <a:noFill/>
          </a:ln>
          <a:effectLst>
            <a:outerShdw blurRad="57150" rotWithShape="0" algn="bl" dir="5400000" dist="19050">
              <a:srgbClr val="000000">
                <a:alpha val="50000"/>
              </a:srgbClr>
            </a:outerShdw>
          </a:effectLst>
        </p:spPr>
      </p:pic>
      <p:pic>
        <p:nvPicPr>
          <p:cNvPr id="185" name="Google Shape;185;p21"/>
          <p:cNvPicPr preferRelativeResize="0"/>
          <p:nvPr/>
        </p:nvPicPr>
        <p:blipFill>
          <a:blip r:embed="rId4">
            <a:alphaModFix/>
          </a:blip>
          <a:stretch>
            <a:fillRect/>
          </a:stretch>
        </p:blipFill>
        <p:spPr>
          <a:xfrm>
            <a:off x="0" y="1498175"/>
            <a:ext cx="3764753" cy="3645325"/>
          </a:xfrm>
          <a:prstGeom prst="rect">
            <a:avLst/>
          </a:prstGeom>
          <a:noFill/>
          <a:ln>
            <a:noFill/>
          </a:ln>
          <a:effectLst>
            <a:outerShdw blurRad="57150" rotWithShape="0" algn="bl" dir="5400000" dist="19050">
              <a:srgbClr val="000000">
                <a:alpha val="50000"/>
              </a:srgbClr>
            </a:outerShdw>
          </a:effectLst>
        </p:spPr>
      </p:pic>
      <p:pic>
        <p:nvPicPr>
          <p:cNvPr id="186" name="Google Shape;186;p21"/>
          <p:cNvPicPr preferRelativeResize="0"/>
          <p:nvPr/>
        </p:nvPicPr>
        <p:blipFill>
          <a:blip r:embed="rId5">
            <a:alphaModFix/>
          </a:blip>
          <a:stretch>
            <a:fillRect/>
          </a:stretch>
        </p:blipFill>
        <p:spPr>
          <a:xfrm>
            <a:off x="2" y="1334450"/>
            <a:ext cx="5004749" cy="3867076"/>
          </a:xfrm>
          <a:prstGeom prst="rect">
            <a:avLst/>
          </a:prstGeom>
          <a:noFill/>
          <a:ln>
            <a:noFill/>
          </a:ln>
          <a:effectLst>
            <a:outerShdw blurRad="57150" rotWithShape="0" algn="bl" dir="5400000" dist="19050">
              <a:srgbClr val="000000">
                <a:alpha val="50000"/>
              </a:srgbClr>
            </a:outerShdw>
          </a:effectLst>
        </p:spPr>
      </p:pic>
      <p:pic>
        <p:nvPicPr>
          <p:cNvPr id="187" name="Google Shape;187;p21"/>
          <p:cNvPicPr preferRelativeResize="0"/>
          <p:nvPr/>
        </p:nvPicPr>
        <p:blipFill>
          <a:blip r:embed="rId6">
            <a:alphaModFix/>
          </a:blip>
          <a:stretch>
            <a:fillRect/>
          </a:stretch>
        </p:blipFill>
        <p:spPr>
          <a:xfrm>
            <a:off x="0" y="1334450"/>
            <a:ext cx="5102307" cy="3809050"/>
          </a:xfrm>
          <a:prstGeom prst="rect">
            <a:avLst/>
          </a:prstGeom>
          <a:noFill/>
          <a:ln>
            <a:noFill/>
          </a:ln>
          <a:effectLst>
            <a:outerShdw blurRad="57150" rotWithShape="0" algn="bl" dir="5400000" dist="19050">
              <a:srgbClr val="000000">
                <a:alpha val="50000"/>
              </a:srgbClr>
            </a:outerShdw>
          </a:effectLst>
        </p:spPr>
      </p:pic>
      <p:pic>
        <p:nvPicPr>
          <p:cNvPr id="188" name="Google Shape;188;p21"/>
          <p:cNvPicPr preferRelativeResize="0"/>
          <p:nvPr/>
        </p:nvPicPr>
        <p:blipFill>
          <a:blip r:embed="rId7">
            <a:alphaModFix/>
          </a:blip>
          <a:stretch>
            <a:fillRect/>
          </a:stretch>
        </p:blipFill>
        <p:spPr>
          <a:xfrm>
            <a:off x="13918" y="1334450"/>
            <a:ext cx="7482542" cy="3809049"/>
          </a:xfrm>
          <a:prstGeom prst="rect">
            <a:avLst/>
          </a:prstGeom>
          <a:noFill/>
          <a:ln>
            <a:noFill/>
          </a:ln>
          <a:effectLst>
            <a:outerShdw blurRad="57150" rotWithShape="0" algn="bl" dir="5400000" dist="19050">
              <a:srgbClr val="000000">
                <a:alpha val="50000"/>
              </a:srgbClr>
            </a:outerShdw>
          </a:effectLst>
        </p:spPr>
      </p:pic>
      <p:pic>
        <p:nvPicPr>
          <p:cNvPr id="189" name="Google Shape;189;p21"/>
          <p:cNvPicPr preferRelativeResize="0"/>
          <p:nvPr/>
        </p:nvPicPr>
        <p:blipFill>
          <a:blip r:embed="rId8">
            <a:alphaModFix/>
          </a:blip>
          <a:stretch>
            <a:fillRect/>
          </a:stretch>
        </p:blipFill>
        <p:spPr>
          <a:xfrm>
            <a:off x="13925" y="1147575"/>
            <a:ext cx="8021699" cy="405395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6089900" y="971900"/>
            <a:ext cx="30243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Summary Log Process Flow</a:t>
            </a:r>
            <a:endParaRPr b="1" sz="3200">
              <a:latin typeface="Roboto"/>
              <a:ea typeface="Roboto"/>
              <a:cs typeface="Roboto"/>
              <a:sym typeface="Roboto"/>
            </a:endParaRPr>
          </a:p>
        </p:txBody>
      </p:sp>
      <p:pic>
        <p:nvPicPr>
          <p:cNvPr id="195" name="Google Shape;195;p22"/>
          <p:cNvPicPr preferRelativeResize="0"/>
          <p:nvPr/>
        </p:nvPicPr>
        <p:blipFill rotWithShape="1">
          <a:blip r:embed="rId3">
            <a:alphaModFix/>
          </a:blip>
          <a:srcRect b="0" l="0" r="0" t="8642"/>
          <a:stretch/>
        </p:blipFill>
        <p:spPr>
          <a:xfrm>
            <a:off x="178750" y="971900"/>
            <a:ext cx="5693940" cy="3985025"/>
          </a:xfrm>
          <a:prstGeom prst="rect">
            <a:avLst/>
          </a:prstGeom>
          <a:noFill/>
          <a:ln cap="flat" cmpd="sng" w="9525">
            <a:solidFill>
              <a:schemeClr val="dk2"/>
            </a:solidFill>
            <a:prstDash val="solid"/>
            <a:round/>
            <a:headEnd len="sm" w="sm" type="none"/>
            <a:tailEnd len="sm" w="sm" type="none"/>
          </a:ln>
          <a:effectLst>
            <a:outerShdw blurRad="57150" rotWithShape="0" algn="bl" dir="5400000" dist="104775">
              <a:srgbClr val="CCCCCC">
                <a:alpha val="50000"/>
              </a:srgbClr>
            </a:outerShdw>
          </a:effectLst>
        </p:spPr>
      </p:pic>
      <p:sp>
        <p:nvSpPr>
          <p:cNvPr id="196" name="Google Shape;196;p22"/>
          <p:cNvSpPr txBox="1"/>
          <p:nvPr/>
        </p:nvSpPr>
        <p:spPr>
          <a:xfrm>
            <a:off x="6470300" y="2424350"/>
            <a:ext cx="22635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Average"/>
                <a:ea typeface="Average"/>
                <a:cs typeface="Average"/>
                <a:sym typeface="Average"/>
              </a:rPr>
              <a:t>Relatively simple process:</a:t>
            </a:r>
            <a:endParaRPr b="1">
              <a:solidFill>
                <a:schemeClr val="dk1"/>
              </a:solidFill>
              <a:latin typeface="Average"/>
              <a:ea typeface="Average"/>
              <a:cs typeface="Average"/>
              <a:sym typeface="Average"/>
            </a:endParaRPr>
          </a:p>
          <a:p>
            <a:pPr indent="-317500" lvl="0" marL="457200" rtl="0" algn="l">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17 Data Source Inputs</a:t>
            </a:r>
            <a:endParaRPr>
              <a:solidFill>
                <a:schemeClr val="dk1"/>
              </a:solidFill>
              <a:latin typeface="Average"/>
              <a:ea typeface="Average"/>
              <a:cs typeface="Average"/>
              <a:sym typeface="Average"/>
            </a:endParaRPr>
          </a:p>
          <a:p>
            <a:pPr indent="-317500" lvl="0" marL="457200" rtl="0" algn="l">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290 Transformers </a:t>
            </a:r>
            <a:endParaRPr>
              <a:solidFill>
                <a:schemeClr val="dk1"/>
              </a:solidFill>
              <a:latin typeface="Average"/>
              <a:ea typeface="Average"/>
              <a:cs typeface="Average"/>
              <a:sym typeface="Average"/>
            </a:endParaRPr>
          </a:p>
          <a:p>
            <a:pPr indent="0" lvl="0" marL="0" rtl="0" algn="l">
              <a:spcBef>
                <a:spcPts val="0"/>
              </a:spcBef>
              <a:spcAft>
                <a:spcPts val="0"/>
              </a:spcAft>
              <a:buNone/>
            </a:pPr>
            <a:r>
              <a:t/>
            </a:r>
            <a:endParaRPr>
              <a:solidFill>
                <a:schemeClr val="dk1"/>
              </a:solidFill>
              <a:latin typeface="Average"/>
              <a:ea typeface="Average"/>
              <a:cs typeface="Average"/>
              <a:sym typeface="Average"/>
            </a:endParaRPr>
          </a:p>
          <a:p>
            <a:pPr indent="0" lvl="0" marL="0" rtl="0" algn="l">
              <a:spcBef>
                <a:spcPts val="0"/>
              </a:spcBef>
              <a:spcAft>
                <a:spcPts val="0"/>
              </a:spcAft>
              <a:buNone/>
            </a:pPr>
            <a:r>
              <a:rPr lang="en">
                <a:solidFill>
                  <a:schemeClr val="dk1"/>
                </a:solidFill>
                <a:latin typeface="Average"/>
                <a:ea typeface="Average"/>
                <a:cs typeface="Average"/>
                <a:sym typeface="Average"/>
              </a:rPr>
              <a:t>Output:</a:t>
            </a:r>
            <a:endParaRPr>
              <a:solidFill>
                <a:schemeClr val="dk1"/>
              </a:solidFill>
              <a:latin typeface="Average"/>
              <a:ea typeface="Average"/>
              <a:cs typeface="Average"/>
              <a:sym typeface="Average"/>
            </a:endParaRPr>
          </a:p>
          <a:p>
            <a:pPr indent="-317500" lvl="0" marL="457200" rtl="0" algn="l">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480 records</a:t>
            </a:r>
            <a:endParaRPr>
              <a:solidFill>
                <a:schemeClr val="dk1"/>
              </a:solidFill>
              <a:latin typeface="Average"/>
              <a:ea typeface="Average"/>
              <a:cs typeface="Average"/>
              <a:sym typeface="Average"/>
            </a:endParaRPr>
          </a:p>
          <a:p>
            <a:pPr indent="-317500" lvl="0" marL="457200" rtl="0" algn="l">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Writes to Nonspatial SQL Table</a:t>
            </a:r>
            <a:endParaRPr>
              <a:solidFill>
                <a:schemeClr val="dk1"/>
              </a:solidFill>
              <a:latin typeface="Average"/>
              <a:ea typeface="Average"/>
              <a:cs typeface="Average"/>
              <a:sym typeface="Average"/>
            </a:endParaRPr>
          </a:p>
          <a:p>
            <a:pPr indent="0" lvl="0" marL="0" rtl="0" algn="l">
              <a:spcBef>
                <a:spcPts val="0"/>
              </a:spcBef>
              <a:spcAft>
                <a:spcPts val="0"/>
              </a:spcAft>
              <a:buNone/>
            </a:pPr>
            <a:r>
              <a:t/>
            </a:r>
            <a:endParaRPr>
              <a:solidFill>
                <a:schemeClr val="dk1"/>
              </a:solidFill>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p:nvPr/>
        </p:nvSpPr>
        <p:spPr>
          <a:xfrm>
            <a:off x="2478700" y="1021425"/>
            <a:ext cx="1716300" cy="1255800"/>
          </a:xfrm>
          <a:prstGeom prst="bevel">
            <a:avLst>
              <a:gd fmla="val 12500" name="adj"/>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Google Data Studio Dashboard</a:t>
            </a:r>
            <a:endParaRPr b="1" sz="1700">
              <a:solidFill>
                <a:schemeClr val="dk1"/>
              </a:solidFill>
            </a:endParaRPr>
          </a:p>
        </p:txBody>
      </p:sp>
      <p:sp>
        <p:nvSpPr>
          <p:cNvPr id="202" name="Google Shape;202;p23"/>
          <p:cNvSpPr/>
          <p:nvPr/>
        </p:nvSpPr>
        <p:spPr>
          <a:xfrm>
            <a:off x="2721400" y="3911038"/>
            <a:ext cx="1230900" cy="710475"/>
          </a:xfrm>
          <a:prstGeom prst="flowChartPunchedTap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FME Translation</a:t>
            </a:r>
            <a:endParaRPr b="1">
              <a:solidFill>
                <a:schemeClr val="dk1"/>
              </a:solidFill>
            </a:endParaRPr>
          </a:p>
        </p:txBody>
      </p:sp>
      <p:cxnSp>
        <p:nvCxnSpPr>
          <p:cNvPr id="203" name="Google Shape;203;p23"/>
          <p:cNvCxnSpPr>
            <a:stCxn id="202" idx="0"/>
            <a:endCxn id="204" idx="2"/>
          </p:cNvCxnSpPr>
          <p:nvPr/>
        </p:nvCxnSpPr>
        <p:spPr>
          <a:xfrm rot="10800000">
            <a:off x="3336850" y="3515285"/>
            <a:ext cx="0" cy="466800"/>
          </a:xfrm>
          <a:prstGeom prst="straightConnector1">
            <a:avLst/>
          </a:prstGeom>
          <a:noFill/>
          <a:ln cap="flat" cmpd="sng" w="19050">
            <a:solidFill>
              <a:schemeClr val="dk1"/>
            </a:solidFill>
            <a:prstDash val="solid"/>
            <a:round/>
            <a:headEnd len="med" w="med" type="none"/>
            <a:tailEnd len="med" w="med" type="triangle"/>
          </a:ln>
        </p:spPr>
      </p:cxnSp>
      <p:cxnSp>
        <p:nvCxnSpPr>
          <p:cNvPr id="205" name="Google Shape;205;p23"/>
          <p:cNvCxnSpPr>
            <a:stCxn id="204" idx="0"/>
            <a:endCxn id="201" idx="2"/>
          </p:cNvCxnSpPr>
          <p:nvPr/>
        </p:nvCxnSpPr>
        <p:spPr>
          <a:xfrm rot="10800000">
            <a:off x="3336845" y="2277306"/>
            <a:ext cx="0" cy="498600"/>
          </a:xfrm>
          <a:prstGeom prst="straightConnector1">
            <a:avLst/>
          </a:prstGeom>
          <a:noFill/>
          <a:ln cap="flat" cmpd="sng" w="19050">
            <a:solidFill>
              <a:schemeClr val="dk1"/>
            </a:solidFill>
            <a:prstDash val="solid"/>
            <a:round/>
            <a:headEnd len="med" w="med" type="none"/>
            <a:tailEnd len="med" w="med" type="triangle"/>
          </a:ln>
        </p:spPr>
      </p:cxnSp>
      <p:sp>
        <p:nvSpPr>
          <p:cNvPr id="206" name="Google Shape;206;p23"/>
          <p:cNvSpPr/>
          <p:nvPr/>
        </p:nvSpPr>
        <p:spPr>
          <a:xfrm>
            <a:off x="5648588" y="3890725"/>
            <a:ext cx="1080500" cy="791875"/>
          </a:xfrm>
          <a:prstGeom prst="flowChartMagneticDisk">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Roads and Highways</a:t>
            </a:r>
            <a:endParaRPr>
              <a:solidFill>
                <a:schemeClr val="lt1"/>
              </a:solidFill>
            </a:endParaRPr>
          </a:p>
        </p:txBody>
      </p:sp>
      <p:sp>
        <p:nvSpPr>
          <p:cNvPr id="207" name="Google Shape;207;p23"/>
          <p:cNvSpPr/>
          <p:nvPr/>
        </p:nvSpPr>
        <p:spPr>
          <a:xfrm>
            <a:off x="4319913" y="3951985"/>
            <a:ext cx="969516" cy="669384"/>
          </a:xfrm>
          <a:prstGeom prst="flowChartMultidocument">
            <a:avLst/>
          </a:prstGeom>
          <a:solidFill>
            <a:srgbClr val="0033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Event Layers</a:t>
            </a:r>
            <a:endParaRPr>
              <a:solidFill>
                <a:schemeClr val="lt1"/>
              </a:solidFill>
            </a:endParaRPr>
          </a:p>
        </p:txBody>
      </p:sp>
      <p:cxnSp>
        <p:nvCxnSpPr>
          <p:cNvPr id="208" name="Google Shape;208;p23"/>
          <p:cNvCxnSpPr>
            <a:stCxn id="206" idx="2"/>
            <a:endCxn id="207" idx="3"/>
          </p:cNvCxnSpPr>
          <p:nvPr/>
        </p:nvCxnSpPr>
        <p:spPr>
          <a:xfrm rot="10800000">
            <a:off x="5289488" y="4286663"/>
            <a:ext cx="359100" cy="0"/>
          </a:xfrm>
          <a:prstGeom prst="straightConnector1">
            <a:avLst/>
          </a:prstGeom>
          <a:noFill/>
          <a:ln cap="flat" cmpd="sng" w="19050">
            <a:solidFill>
              <a:schemeClr val="dk1"/>
            </a:solidFill>
            <a:prstDash val="solid"/>
            <a:round/>
            <a:headEnd len="med" w="med" type="none"/>
            <a:tailEnd len="med" w="med" type="triangle"/>
          </a:ln>
        </p:spPr>
      </p:cxnSp>
      <p:cxnSp>
        <p:nvCxnSpPr>
          <p:cNvPr id="209" name="Google Shape;209;p23"/>
          <p:cNvCxnSpPr>
            <a:stCxn id="207" idx="1"/>
            <a:endCxn id="202" idx="3"/>
          </p:cNvCxnSpPr>
          <p:nvPr/>
        </p:nvCxnSpPr>
        <p:spPr>
          <a:xfrm rot="10800000">
            <a:off x="3952413" y="4266277"/>
            <a:ext cx="367500" cy="20400"/>
          </a:xfrm>
          <a:prstGeom prst="straightConnector1">
            <a:avLst/>
          </a:prstGeom>
          <a:noFill/>
          <a:ln cap="flat" cmpd="sng" w="19050">
            <a:solidFill>
              <a:schemeClr val="dk1"/>
            </a:solidFill>
            <a:prstDash val="solid"/>
            <a:round/>
            <a:headEnd len="med" w="med" type="none"/>
            <a:tailEnd len="med" w="med" type="triangle"/>
          </a:ln>
        </p:spPr>
      </p:cxnSp>
      <p:sp>
        <p:nvSpPr>
          <p:cNvPr id="204" name="Google Shape;204;p23"/>
          <p:cNvSpPr/>
          <p:nvPr/>
        </p:nvSpPr>
        <p:spPr>
          <a:xfrm>
            <a:off x="2696675" y="2775906"/>
            <a:ext cx="1280340" cy="791856"/>
          </a:xfrm>
          <a:prstGeom prst="flowChartDocumen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Google Sheets</a:t>
            </a:r>
            <a:endParaRPr b="1">
              <a:solidFill>
                <a:schemeClr val="dk1"/>
              </a:solidFill>
            </a:endParaRPr>
          </a:p>
        </p:txBody>
      </p:sp>
      <p:sp>
        <p:nvSpPr>
          <p:cNvPr id="210" name="Google Shape;210;p23"/>
          <p:cNvSpPr/>
          <p:nvPr/>
        </p:nvSpPr>
        <p:spPr>
          <a:xfrm>
            <a:off x="303425" y="3870350"/>
            <a:ext cx="1864512" cy="791856"/>
          </a:xfrm>
          <a:prstGeom prst="flowChartMultidocumen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rPr>
              <a:t>Lookup Tables / External Data</a:t>
            </a:r>
            <a:endParaRPr b="1">
              <a:solidFill>
                <a:schemeClr val="dk1"/>
              </a:solidFill>
            </a:endParaRPr>
          </a:p>
        </p:txBody>
      </p:sp>
      <p:cxnSp>
        <p:nvCxnSpPr>
          <p:cNvPr id="211" name="Google Shape;211;p23"/>
          <p:cNvCxnSpPr>
            <a:stCxn id="210" idx="3"/>
            <a:endCxn id="202" idx="1"/>
          </p:cNvCxnSpPr>
          <p:nvPr/>
        </p:nvCxnSpPr>
        <p:spPr>
          <a:xfrm>
            <a:off x="2167937" y="4266278"/>
            <a:ext cx="553500" cy="0"/>
          </a:xfrm>
          <a:prstGeom prst="straightConnector1">
            <a:avLst/>
          </a:prstGeom>
          <a:noFill/>
          <a:ln cap="flat" cmpd="sng" w="19050">
            <a:solidFill>
              <a:schemeClr val="dk1"/>
            </a:solidFill>
            <a:prstDash val="solid"/>
            <a:round/>
            <a:headEnd len="med" w="med" type="none"/>
            <a:tailEnd len="med" w="med" type="triangle"/>
          </a:ln>
        </p:spPr>
      </p:cxnSp>
      <p:sp>
        <p:nvSpPr>
          <p:cNvPr id="212" name="Google Shape;212;p23"/>
          <p:cNvSpPr txBox="1"/>
          <p:nvPr>
            <p:ph type="title"/>
          </p:nvPr>
        </p:nvSpPr>
        <p:spPr>
          <a:xfrm>
            <a:off x="6119700" y="757275"/>
            <a:ext cx="3024300" cy="1255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3200" u="sng">
                <a:latin typeface="Roboto"/>
                <a:ea typeface="Roboto"/>
                <a:cs typeface="Roboto"/>
                <a:sym typeface="Roboto"/>
              </a:rPr>
              <a:t>Summary Log </a:t>
            </a:r>
            <a:r>
              <a:rPr lang="en" sz="3200" u="sng">
                <a:latin typeface="Roboto"/>
                <a:ea typeface="Roboto"/>
                <a:cs typeface="Roboto"/>
                <a:sym typeface="Roboto"/>
              </a:rPr>
              <a:t>Architecture</a:t>
            </a:r>
            <a:r>
              <a:rPr lang="en" sz="3200" u="sng">
                <a:latin typeface="Roboto"/>
                <a:ea typeface="Roboto"/>
                <a:cs typeface="Roboto"/>
                <a:sym typeface="Roboto"/>
              </a:rPr>
              <a:t> </a:t>
            </a:r>
            <a:endParaRPr b="1" sz="27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